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375" r:id="rId3"/>
    <p:sldId id="261" r:id="rId4"/>
    <p:sldId id="366" r:id="rId5"/>
    <p:sldId id="262" r:id="rId6"/>
    <p:sldId id="263" r:id="rId7"/>
    <p:sldId id="367" r:id="rId8"/>
    <p:sldId id="3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2FECA6-6772-4155-9094-E52F9B7E8277}" type="datetimeFigureOut">
              <a:rPr lang="fa-IR" smtClean="0"/>
              <a:pPr/>
              <a:t>20/04/1442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B86F16-F8C0-426D-9F3B-CAF832D34DC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1</a:t>
            </a:fld>
            <a:endParaRPr lang="fa-I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86F16-F8C0-426D-9F3B-CAF832D34DC8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644170"/>
            <a:ext cx="76200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9600" b="1" dirty="0">
                <a:cs typeface="B Kamran" pitchFamily="2" charset="-78"/>
              </a:rPr>
              <a:t>دستگاه تنفسی</a:t>
            </a:r>
            <a:endParaRPr lang="en-US" sz="9600" b="1" dirty="0">
              <a:cs typeface="B Kamran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04856" y="1752600"/>
            <a:ext cx="5338760" cy="4791075"/>
            <a:chOff x="-919160" y="1752600"/>
            <a:chExt cx="5643560" cy="479107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52600"/>
              <a:ext cx="3962400" cy="479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505200" y="2286000"/>
              <a:ext cx="9906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dirty="0">
                  <a:cs typeface="B Koodak" pitchFamily="2" charset="-78"/>
                </a:rPr>
                <a:t>حلق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6600" y="3581400"/>
              <a:ext cx="1447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dirty="0">
                  <a:solidFill>
                    <a:srgbClr val="FF0000"/>
                  </a:solidFill>
                  <a:cs typeface="B Koodak" pitchFamily="2" charset="-78"/>
                </a:rPr>
                <a:t>حنجره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-919160" y="3014664"/>
              <a:ext cx="25146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dirty="0">
                  <a:cs typeface="B Koodak" pitchFamily="2" charset="-78"/>
                </a:rPr>
                <a:t>اپیگلوت</a:t>
              </a:r>
            </a:p>
            <a:p>
              <a:pPr algn="r" rtl="1"/>
              <a:r>
                <a:rPr lang="fa-IR" sz="2400" dirty="0">
                  <a:cs typeface="B Koodak" pitchFamily="2" charset="-78"/>
                </a:rPr>
                <a:t>(دهانه نای)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8600" y="4495800"/>
              <a:ext cx="1447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dirty="0">
                  <a:cs typeface="B Koodak" pitchFamily="2" charset="-78"/>
                </a:rPr>
                <a:t>نای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اجزای دستگاه تنفس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3716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 حنجره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0" y="2216527"/>
            <a:ext cx="45720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هوا پس از حلق، وارد حنجره مي‌شود.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 حنجره در </a:t>
            </a:r>
            <a:r>
              <a:rPr lang="fa-IR" sz="3200" dirty="0" err="1">
                <a:cs typeface="B Koodak" pitchFamily="2" charset="-78"/>
              </a:rPr>
              <a:t>ابتداي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ناي</a:t>
            </a:r>
            <a:r>
              <a:rPr lang="fa-IR" sz="3200" dirty="0">
                <a:cs typeface="B Koodak" pitchFamily="2" charset="-78"/>
              </a:rPr>
              <a:t> قرار دارد و محل </a:t>
            </a:r>
            <a:r>
              <a:rPr lang="fa-IR" sz="3200" dirty="0" err="1">
                <a:cs typeface="B Koodak" pitchFamily="2" charset="-78"/>
              </a:rPr>
              <a:t>توليد</a:t>
            </a:r>
            <a:r>
              <a:rPr lang="fa-IR" sz="3200" dirty="0">
                <a:cs typeface="B Koodak" pitchFamily="2" charset="-78"/>
              </a:rPr>
              <a:t> صداست.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حنجره غضروف </a:t>
            </a:r>
            <a:r>
              <a:rPr lang="fa-IR" sz="3200" dirty="0" err="1">
                <a:cs typeface="B Koodak" pitchFamily="2" charset="-78"/>
              </a:rPr>
              <a:t>هايي</a:t>
            </a:r>
            <a:r>
              <a:rPr lang="fa-IR" sz="3200" dirty="0">
                <a:cs typeface="B Koodak" pitchFamily="2" charset="-78"/>
              </a:rPr>
              <a:t> دارد </a:t>
            </a:r>
            <a:r>
              <a:rPr lang="fa-IR" sz="3200" dirty="0" err="1">
                <a:cs typeface="B Koodak" pitchFamily="2" charset="-78"/>
              </a:rPr>
              <a:t>كه</a:t>
            </a:r>
            <a:r>
              <a:rPr lang="fa-IR" sz="3200" dirty="0">
                <a:cs typeface="B Koodak" pitchFamily="2" charset="-78"/>
              </a:rPr>
              <a:t> باعث باز نگه داشتن آن مي‌شود. 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 حنجره، جز </a:t>
            </a:r>
            <a:r>
              <a:rPr lang="fa-IR" sz="3200" dirty="0" err="1">
                <a:cs typeface="B Koodak" pitchFamily="2" charset="-78"/>
              </a:rPr>
              <a:t>آنكه</a:t>
            </a:r>
            <a:r>
              <a:rPr lang="fa-IR" sz="3200" dirty="0">
                <a:cs typeface="B Koodak" pitchFamily="2" charset="-78"/>
              </a:rPr>
              <a:t> معبر هواست، </a:t>
            </a:r>
            <a:r>
              <a:rPr lang="fa-IR" sz="3200" dirty="0" err="1">
                <a:cs typeface="B Koodak" pitchFamily="2" charset="-78"/>
              </a:rPr>
              <a:t>كاري</a:t>
            </a:r>
            <a:r>
              <a:rPr lang="fa-IR" sz="3200" dirty="0">
                <a:cs typeface="B Koodak" pitchFamily="2" charset="-78"/>
              </a:rPr>
              <a:t> در تنفس انجام </a:t>
            </a:r>
            <a:r>
              <a:rPr lang="fa-IR" sz="3200" dirty="0" err="1">
                <a:cs typeface="B Koodak" pitchFamily="2" charset="-78"/>
              </a:rPr>
              <a:t>نمي</a:t>
            </a:r>
            <a:r>
              <a:rPr lang="fa-IR" sz="3200" dirty="0">
                <a:cs typeface="B Koodak" pitchFamily="2" charset="-78"/>
              </a:rPr>
              <a:t> دهد.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دستگاه تنفس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784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دستگاه تنفس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868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گرسنگی و تشنگی را می توان تا چند ساعت بدون مشکل مهمی تحمل کرد. اما بدون هوا ، بیشتر از چند دقیقه زنده </a:t>
            </a:r>
            <a:r>
              <a:rPr lang="fa-IR" sz="3200" dirty="0" err="1">
                <a:cs typeface="B Koodak" pitchFamily="2" charset="-78"/>
              </a:rPr>
              <a:t>نمی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مانیم</a:t>
            </a:r>
            <a:r>
              <a:rPr lang="fa-IR" sz="3200" dirty="0">
                <a:cs typeface="B Koodak" pitchFamily="2" charset="-78"/>
              </a:rPr>
              <a:t> . </a:t>
            </a:r>
          </a:p>
        </p:txBody>
      </p:sp>
      <p:pic>
        <p:nvPicPr>
          <p:cNvPr id="4" name="Picture 3" descr="18462232535014357354118879240150111224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895600"/>
            <a:ext cx="2569029" cy="3352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2895600"/>
            <a:ext cx="25431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57800" y="6248400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cs typeface="B Koodak" pitchFamily="2" charset="-78"/>
              </a:rPr>
              <a:t>؟؟؟ دقیقه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6248400"/>
            <a:ext cx="2514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fa-IR" sz="3200" dirty="0">
                <a:solidFill>
                  <a:srgbClr val="FF0000"/>
                </a:solidFill>
                <a:cs typeface="B Koodak" pitchFamily="2" charset="-78"/>
              </a:rPr>
              <a:t>؟؟؟ ساعت یا روز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دستگاه تنفس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85344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غذا نیاز ما را به ماده و انرژی تامین می کند و اکسیژن هوا برای سوختن غذا و آزاد کردن انرژی آن لازم است.در اثر این کار کربن دی اکسید تولید می شود که باید از سلول ها دور شود.</a:t>
            </a:r>
          </a:p>
          <a:p>
            <a:pPr algn="r" rtl="1"/>
            <a:r>
              <a:rPr lang="fa-IR" sz="3200" dirty="0">
                <a:cs typeface="B Koodak" pitchFamily="2" charset="-78"/>
              </a:rPr>
              <a:t>دستگاه تنفس تبادل گازها  را بر عهده دارد.</a:t>
            </a:r>
          </a:p>
          <a:p>
            <a:pPr algn="r" rtl="1"/>
            <a:endParaRPr lang="fa-IR" sz="3200" dirty="0">
              <a:cs typeface="B Koodak" pitchFamily="2" charset="-78"/>
            </a:endParaRPr>
          </a:p>
        </p:txBody>
      </p:sp>
      <p:pic>
        <p:nvPicPr>
          <p:cNvPr id="4" name="Picture 3" descr="cholo_kabab_ghazayeh_khoshmaze_tarikhche_phot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962400"/>
            <a:ext cx="2286000" cy="1999454"/>
          </a:xfrm>
          <a:prstGeom prst="rect">
            <a:avLst/>
          </a:prstGeom>
        </p:spPr>
      </p:pic>
      <p:sp>
        <p:nvSpPr>
          <p:cNvPr id="6" name="Isosceles Triangle 5"/>
          <p:cNvSpPr/>
          <p:nvPr/>
        </p:nvSpPr>
        <p:spPr>
          <a:xfrm rot="19055109">
            <a:off x="5209719" y="3580990"/>
            <a:ext cx="229900" cy="886809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Isosceles Triangle 6"/>
          <p:cNvSpPr/>
          <p:nvPr/>
        </p:nvSpPr>
        <p:spPr>
          <a:xfrm rot="21540000">
            <a:off x="6582283" y="3049939"/>
            <a:ext cx="229900" cy="886809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Isosceles Triangle 7"/>
          <p:cNvSpPr/>
          <p:nvPr/>
        </p:nvSpPr>
        <p:spPr>
          <a:xfrm rot="24420000">
            <a:off x="7831532" y="3676867"/>
            <a:ext cx="229900" cy="886809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Isosceles Triangle 8"/>
          <p:cNvSpPr/>
          <p:nvPr/>
        </p:nvSpPr>
        <p:spPr>
          <a:xfrm rot="20280000">
            <a:off x="5858379" y="3202339"/>
            <a:ext cx="229900" cy="886809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Isosceles Triangle 9"/>
          <p:cNvSpPr/>
          <p:nvPr/>
        </p:nvSpPr>
        <p:spPr>
          <a:xfrm rot="22740000">
            <a:off x="7328204" y="3138694"/>
            <a:ext cx="229900" cy="886809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 descr="cholo_kabab_ghazayeh_khoshmaze_tarikhche_photo_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777450"/>
            <a:ext cx="2286000" cy="1999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5867400"/>
            <a:ext cx="2819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cs typeface="B Koodak" pitchFamily="2" charset="-78"/>
              </a:rPr>
              <a:t>غذا : تامین انرژی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67200" y="5910264"/>
            <a:ext cx="39624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cs typeface="B Koodak" pitchFamily="2" charset="-78"/>
              </a:rPr>
              <a:t>اکسیژن: آزاد کردن انرژی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اجزای دستگاه تنفس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3716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 بینی 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2209800"/>
            <a:ext cx="43434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حفره </a:t>
            </a:r>
            <a:r>
              <a:rPr lang="fa-IR" sz="3200" dirty="0" err="1">
                <a:cs typeface="B Koodak" pitchFamily="2" charset="-78"/>
              </a:rPr>
              <a:t>بيني</a:t>
            </a:r>
            <a:r>
              <a:rPr lang="fa-IR" sz="3200" dirty="0">
                <a:cs typeface="B Koodak" pitchFamily="2" charset="-78"/>
              </a:rPr>
              <a:t> به </a:t>
            </a:r>
            <a:r>
              <a:rPr lang="fa-IR" sz="3200" dirty="0" err="1">
                <a:cs typeface="B Koodak" pitchFamily="2" charset="-78"/>
              </a:rPr>
              <a:t>وسيله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يك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تيغه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مياني</a:t>
            </a:r>
            <a:r>
              <a:rPr lang="fa-IR" sz="3200" dirty="0">
                <a:cs typeface="B Koodak" pitchFamily="2" charset="-78"/>
              </a:rPr>
              <a:t> به دو بخش </a:t>
            </a:r>
            <a:r>
              <a:rPr lang="fa-IR" sz="3200" dirty="0" err="1">
                <a:cs typeface="B Koodak" pitchFamily="2" charset="-78"/>
              </a:rPr>
              <a:t>تقسيم</a:t>
            </a:r>
            <a:r>
              <a:rPr lang="fa-IR" sz="3200" dirty="0">
                <a:cs typeface="B Koodak" pitchFamily="2" charset="-78"/>
              </a:rPr>
              <a:t> شده است.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تيغه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مياني</a:t>
            </a:r>
            <a:r>
              <a:rPr lang="fa-IR" sz="3200" dirty="0">
                <a:cs typeface="B Koodak" pitchFamily="2" charset="-78"/>
              </a:rPr>
              <a:t> در </a:t>
            </a:r>
            <a:r>
              <a:rPr lang="fa-IR" sz="3200" dirty="0" err="1">
                <a:cs typeface="B Koodak" pitchFamily="2" charset="-78"/>
              </a:rPr>
              <a:t>پايين</a:t>
            </a:r>
            <a:r>
              <a:rPr lang="fa-IR" sz="3200" dirty="0">
                <a:cs typeface="B Koodak" pitchFamily="2" charset="-78"/>
              </a:rPr>
              <a:t> از جنس غضروف و در </a:t>
            </a:r>
            <a:r>
              <a:rPr lang="fa-IR" sz="3200" dirty="0" err="1">
                <a:cs typeface="B Koodak" pitchFamily="2" charset="-78"/>
              </a:rPr>
              <a:t>بالاي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استخواني</a:t>
            </a:r>
            <a:r>
              <a:rPr lang="fa-IR" sz="3200" dirty="0">
                <a:cs typeface="B Koodak" pitchFamily="2" charset="-78"/>
              </a:rPr>
              <a:t> است.</a:t>
            </a:r>
            <a:br>
              <a:rPr lang="fa-IR" sz="3200" dirty="0">
                <a:cs typeface="B Koodak" pitchFamily="2" charset="-78"/>
              </a:rPr>
            </a:br>
            <a:endParaRPr lang="fa-IR" sz="3200" dirty="0">
              <a:cs typeface="B Koodak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316519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438400" y="1607403"/>
            <a:ext cx="1295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Mitra" pitchFamily="2" charset="-78"/>
              </a:rPr>
              <a:t>قسمت استخوانی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90784" y="5257800"/>
            <a:ext cx="12954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Mitra" pitchFamily="2" charset="-78"/>
              </a:rPr>
              <a:t>قسمت </a:t>
            </a:r>
            <a:r>
              <a:rPr lang="fa-IR" sz="2400" dirty="0" err="1">
                <a:cs typeface="B Mitra" pitchFamily="2" charset="-78"/>
              </a:rPr>
              <a:t>غضروفی</a:t>
            </a:r>
            <a:endParaRPr lang="fa-IR" sz="2400" dirty="0">
              <a:cs typeface="B Mitra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3276600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2400" dirty="0">
                <a:cs typeface="B Mitra" pitchFamily="2" charset="-78"/>
              </a:rPr>
              <a:t>تیغه میانی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41242"/>
            <a:ext cx="85344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مخاط حفره </a:t>
            </a:r>
            <a:r>
              <a:rPr lang="fa-IR" sz="3200" dirty="0" err="1">
                <a:cs typeface="B Koodak" pitchFamily="2" charset="-78"/>
              </a:rPr>
              <a:t>بيني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داراي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رگهاي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خوني</a:t>
            </a:r>
            <a:r>
              <a:rPr lang="fa-IR" sz="3200" dirty="0">
                <a:cs typeface="B Koodak" pitchFamily="2" charset="-78"/>
              </a:rPr>
              <a:t>، غده‌هاي </a:t>
            </a:r>
            <a:r>
              <a:rPr lang="fa-IR" sz="3200" dirty="0" err="1">
                <a:cs typeface="B Koodak" pitchFamily="2" charset="-78"/>
              </a:rPr>
              <a:t>مخاطي</a:t>
            </a:r>
            <a:r>
              <a:rPr lang="fa-IR" sz="3200" dirty="0">
                <a:cs typeface="B Koodak" pitchFamily="2" charset="-78"/>
              </a:rPr>
              <a:t> و </a:t>
            </a:r>
            <a:r>
              <a:rPr lang="fa-IR" sz="3200" dirty="0" err="1">
                <a:cs typeface="B Koodak" pitchFamily="2" charset="-78"/>
              </a:rPr>
              <a:t>مژكهاي</a:t>
            </a:r>
            <a:r>
              <a:rPr lang="fa-IR" sz="3200" dirty="0">
                <a:cs typeface="B Koodak" pitchFamily="2" charset="-78"/>
              </a:rPr>
              <a:t> جنبنده فراوان است که این فضا هوای وارد شده به بینی را گرم ، مرطوب و تصفیه می کند.</a:t>
            </a:r>
            <a:br>
              <a:rPr lang="fa-IR" sz="3200" dirty="0">
                <a:cs typeface="B Koodak" pitchFamily="2" charset="-78"/>
              </a:rPr>
            </a:br>
            <a:endParaRPr lang="fa-IR" sz="3200" dirty="0">
              <a:cs typeface="B Koodak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اجزای دستگاه تنفس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1430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  بینی : </a:t>
            </a:r>
          </a:p>
        </p:txBody>
      </p:sp>
      <p:pic>
        <p:nvPicPr>
          <p:cNvPr id="5" name="Picture 4" descr="nasal_poly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733800"/>
            <a:ext cx="3637937" cy="22997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اجزای دستگاه تنفس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1430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  بینی 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981200"/>
            <a:ext cx="86868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- </a:t>
            </a:r>
            <a:r>
              <a:rPr lang="fa-IR" sz="3200" dirty="0" err="1">
                <a:cs typeface="B Koodak" pitchFamily="2" charset="-78"/>
              </a:rPr>
              <a:t>رگهاي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خوني</a:t>
            </a:r>
            <a:r>
              <a:rPr lang="fa-IR" sz="3200" dirty="0">
                <a:cs typeface="B Koodak" pitchFamily="2" charset="-78"/>
              </a:rPr>
              <a:t>، </a:t>
            </a:r>
            <a:r>
              <a:rPr lang="fa-IR" sz="3200" dirty="0" err="1">
                <a:cs typeface="B Koodak" pitchFamily="2" charset="-78"/>
              </a:rPr>
              <a:t>هواي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تنفسي</a:t>
            </a:r>
            <a:r>
              <a:rPr lang="fa-IR" sz="3200" dirty="0">
                <a:cs typeface="B Koodak" pitchFamily="2" charset="-78"/>
              </a:rPr>
              <a:t> را گرم مي‌كنند.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- غده‌هاي </a:t>
            </a:r>
            <a:r>
              <a:rPr lang="fa-IR" sz="3200" dirty="0" err="1">
                <a:cs typeface="B Koodak" pitchFamily="2" charset="-78"/>
              </a:rPr>
              <a:t>مخاطي</a:t>
            </a:r>
            <a:r>
              <a:rPr lang="fa-IR" sz="3200" dirty="0">
                <a:cs typeface="B Koodak" pitchFamily="2" charset="-78"/>
              </a:rPr>
              <a:t>، با ترشحات خود، </a:t>
            </a:r>
            <a:r>
              <a:rPr lang="fa-IR" sz="3200" dirty="0" err="1">
                <a:cs typeface="B Koodak" pitchFamily="2" charset="-78"/>
              </a:rPr>
              <a:t>هواي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تنفسي</a:t>
            </a:r>
            <a:r>
              <a:rPr lang="fa-IR" sz="3200" dirty="0">
                <a:cs typeface="B Koodak" pitchFamily="2" charset="-78"/>
              </a:rPr>
              <a:t> را مرطوب مي‌كنند.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- </a:t>
            </a:r>
            <a:r>
              <a:rPr lang="fa-IR" sz="3200" dirty="0" err="1">
                <a:cs typeface="B Koodak" pitchFamily="2" charset="-78"/>
              </a:rPr>
              <a:t>مژكها</a:t>
            </a:r>
            <a:r>
              <a:rPr lang="fa-IR" sz="3200" dirty="0">
                <a:cs typeface="B Koodak" pitchFamily="2" charset="-78"/>
              </a:rPr>
              <a:t>، ذرات گردو غبار و </a:t>
            </a:r>
            <a:r>
              <a:rPr lang="fa-IR" sz="3200" dirty="0" err="1">
                <a:cs typeface="B Koodak" pitchFamily="2" charset="-78"/>
              </a:rPr>
              <a:t>ميكروب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هايي</a:t>
            </a:r>
            <a:r>
              <a:rPr lang="fa-IR" sz="3200" dirty="0">
                <a:cs typeface="B Koodak" pitchFamily="2" charset="-78"/>
              </a:rPr>
              <a:t> را </a:t>
            </a:r>
            <a:r>
              <a:rPr lang="fa-IR" sz="3200" dirty="0" err="1">
                <a:cs typeface="B Koodak" pitchFamily="2" charset="-78"/>
              </a:rPr>
              <a:t>كه</a:t>
            </a:r>
            <a:r>
              <a:rPr lang="fa-IR" sz="3200" dirty="0">
                <a:cs typeface="B Koodak" pitchFamily="2" charset="-78"/>
              </a:rPr>
              <a:t> به مخاط مرطوب </a:t>
            </a:r>
            <a:r>
              <a:rPr lang="fa-IR" sz="3200" dirty="0" err="1">
                <a:cs typeface="B Koodak" pitchFamily="2" charset="-78"/>
              </a:rPr>
              <a:t>بيني</a:t>
            </a:r>
            <a:r>
              <a:rPr lang="fa-IR" sz="3200" dirty="0">
                <a:cs typeface="B Koodak" pitchFamily="2" charset="-78"/>
              </a:rPr>
              <a:t> مي‌چسبند به طرف حلق مي‌رانند تا در </a:t>
            </a:r>
            <a:r>
              <a:rPr lang="fa-IR" sz="3200" dirty="0" err="1">
                <a:cs typeface="B Koodak" pitchFamily="2" charset="-78"/>
              </a:rPr>
              <a:t>حين</a:t>
            </a:r>
            <a:r>
              <a:rPr lang="fa-IR" sz="3200" dirty="0">
                <a:cs typeface="B Koodak" pitchFamily="2" charset="-78"/>
              </a:rPr>
              <a:t> </a:t>
            </a:r>
            <a:r>
              <a:rPr lang="fa-IR" sz="3200" dirty="0" err="1">
                <a:cs typeface="B Koodak" pitchFamily="2" charset="-78"/>
              </a:rPr>
              <a:t>بلع</a:t>
            </a:r>
            <a:r>
              <a:rPr lang="fa-IR" sz="3200" dirty="0">
                <a:cs typeface="B Koodak" pitchFamily="2" charset="-78"/>
              </a:rPr>
              <a:t> آب دهان، فرو برده شوند. </a:t>
            </a:r>
          </a:p>
          <a:p>
            <a:pPr algn="r" rtl="1"/>
            <a:endParaRPr lang="fa-IR" sz="3200" dirty="0">
              <a:cs typeface="B Koodak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00000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6172200" cy="609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اجزای دستگاه تنفس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11430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  بینی :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4572000"/>
            <a:ext cx="2438400" cy="76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48600" y="4419600"/>
            <a:ext cx="990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حلق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2819400"/>
            <a:ext cx="2209800" cy="76200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00800" y="2209800"/>
            <a:ext cx="2514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solidFill>
                  <a:srgbClr val="FF0000"/>
                </a:solidFill>
                <a:cs typeface="B Koodak" pitchFamily="2" charset="-78"/>
              </a:rPr>
              <a:t>فرستادن گرد </a:t>
            </a:r>
            <a:r>
              <a:rPr lang="fa-IR" sz="3200" dirty="0" err="1">
                <a:solidFill>
                  <a:srgbClr val="FF0000"/>
                </a:solidFill>
                <a:cs typeface="B Koodak" pitchFamily="2" charset="-78"/>
              </a:rPr>
              <a:t>وغبار</a:t>
            </a:r>
            <a:r>
              <a:rPr lang="fa-IR" sz="3200" dirty="0">
                <a:solidFill>
                  <a:srgbClr val="FF0000"/>
                </a:solidFill>
                <a:cs typeface="B Koodak" pitchFamily="2" charset="-78"/>
              </a:rPr>
              <a:t> و میکروب ها به حلق</a:t>
            </a:r>
          </a:p>
        </p:txBody>
      </p:sp>
      <p:sp>
        <p:nvSpPr>
          <p:cNvPr id="11" name="Oval 10"/>
          <p:cNvSpPr/>
          <p:nvPr/>
        </p:nvSpPr>
        <p:spPr>
          <a:xfrm>
            <a:off x="3276600" y="1981200"/>
            <a:ext cx="1143000" cy="1371600"/>
          </a:xfrm>
          <a:prstGeom prst="ellipse">
            <a:avLst/>
          </a:prstGeom>
          <a:noFill/>
          <a:ln w="666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sz="5400" dirty="0">
                <a:solidFill>
                  <a:srgbClr val="FF0000"/>
                </a:solidFill>
                <a:cs typeface="B Titr" pitchFamily="2" charset="-78"/>
              </a:rPr>
              <a:t>اجزای دستگاه تنفس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371600"/>
            <a:ext cx="32766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 حلق 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2286000"/>
            <a:ext cx="38862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fa-IR" sz="3200" dirty="0">
                <a:cs typeface="B Koodak" pitchFamily="2" charset="-78"/>
              </a:rPr>
              <a:t>هوا پس از عبور از </a:t>
            </a:r>
            <a:r>
              <a:rPr lang="fa-IR" sz="3200" dirty="0" err="1">
                <a:cs typeface="B Koodak" pitchFamily="2" charset="-78"/>
              </a:rPr>
              <a:t>بيني</a:t>
            </a:r>
            <a:r>
              <a:rPr lang="fa-IR" sz="3200" dirty="0">
                <a:cs typeface="B Koodak" pitchFamily="2" charset="-78"/>
              </a:rPr>
              <a:t> به حلق مي‌رسد.</a:t>
            </a:r>
            <a:br>
              <a:rPr lang="fa-IR" sz="3200" dirty="0">
                <a:cs typeface="B Koodak" pitchFamily="2" charset="-78"/>
              </a:rPr>
            </a:br>
            <a:r>
              <a:rPr lang="fa-IR" sz="3200" dirty="0">
                <a:cs typeface="B Koodak" pitchFamily="2" charset="-78"/>
              </a:rPr>
              <a:t>حلق، </a:t>
            </a:r>
            <a:r>
              <a:rPr lang="fa-IR" sz="3200" dirty="0" err="1">
                <a:cs typeface="B Koodak" pitchFamily="2" charset="-78"/>
              </a:rPr>
              <a:t>فضايي</a:t>
            </a:r>
            <a:r>
              <a:rPr lang="fa-IR" sz="3200" dirty="0">
                <a:cs typeface="B Koodak" pitchFamily="2" charset="-78"/>
              </a:rPr>
              <a:t> است </a:t>
            </a:r>
            <a:r>
              <a:rPr lang="fa-IR" sz="3200" dirty="0" err="1">
                <a:cs typeface="B Koodak" pitchFamily="2" charset="-78"/>
              </a:rPr>
              <a:t>پوشيده</a:t>
            </a:r>
            <a:r>
              <a:rPr lang="fa-IR" sz="3200" dirty="0">
                <a:cs typeface="B Koodak" pitchFamily="2" charset="-78"/>
              </a:rPr>
              <a:t> از مخاط، اما عمل </a:t>
            </a:r>
            <a:r>
              <a:rPr lang="fa-IR" sz="3200" dirty="0" err="1">
                <a:cs typeface="B Koodak" pitchFamily="2" charset="-78"/>
              </a:rPr>
              <a:t>مخصوصي</a:t>
            </a:r>
            <a:r>
              <a:rPr lang="fa-IR" sz="3200" dirty="0">
                <a:cs typeface="B Koodak" pitchFamily="2" charset="-78"/>
              </a:rPr>
              <a:t> در تنفس ندارد فقط هوا را </a:t>
            </a:r>
            <a:r>
              <a:rPr lang="fa-IR" sz="3200" dirty="0" err="1">
                <a:cs typeface="B Koodak" pitchFamily="2" charset="-78"/>
              </a:rPr>
              <a:t>اندكي</a:t>
            </a:r>
            <a:r>
              <a:rPr lang="fa-IR" sz="3200" dirty="0">
                <a:cs typeface="B Koodak" pitchFamily="2" charset="-78"/>
              </a:rPr>
              <a:t> گرم و مرطوب مي‌كند. 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-919160" y="1752600"/>
            <a:ext cx="5643560" cy="4791075"/>
            <a:chOff x="-919160" y="1752600"/>
            <a:chExt cx="5643560" cy="47910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1752600"/>
              <a:ext cx="3962400" cy="479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3505200" y="2286000"/>
              <a:ext cx="9906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dirty="0">
                  <a:solidFill>
                    <a:srgbClr val="FF0000"/>
                  </a:solidFill>
                  <a:cs typeface="B Koodak" pitchFamily="2" charset="-78"/>
                </a:rPr>
                <a:t>حلق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76600" y="3581400"/>
              <a:ext cx="1447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dirty="0">
                  <a:cs typeface="B Koodak" pitchFamily="2" charset="-78"/>
                </a:rPr>
                <a:t>حنجره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919160" y="3014664"/>
              <a:ext cx="2514600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2400" dirty="0">
                  <a:cs typeface="B Koodak" pitchFamily="2" charset="-78"/>
                </a:rPr>
                <a:t>اپیگلوت</a:t>
              </a:r>
            </a:p>
            <a:p>
              <a:pPr algn="r" rtl="1"/>
              <a:r>
                <a:rPr lang="fa-IR" sz="2400" dirty="0">
                  <a:cs typeface="B Koodak" pitchFamily="2" charset="-78"/>
                </a:rPr>
                <a:t>(دهانه نای)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600" y="4495800"/>
              <a:ext cx="144780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fa-IR" sz="3200" dirty="0">
                  <a:cs typeface="B Koodak" pitchFamily="2" charset="-78"/>
                </a:rPr>
                <a:t>نای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1">
        <a:spAutoFit/>
      </a:bodyPr>
      <a:lstStyle>
        <a:defPPr algn="r" rtl="1">
          <a:defRPr sz="3200" dirty="0" smtClean="0">
            <a:cs typeface="B Koodak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دستگاه تنفسی</Template>
  <TotalTime>4</TotalTime>
  <Words>251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Kamran</vt:lpstr>
      <vt:lpstr>B Koodak</vt:lpstr>
      <vt:lpstr>B Mitra</vt:lpstr>
      <vt:lpstr>B Titr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ip330</cp:lastModifiedBy>
  <cp:revision>2</cp:revision>
  <dcterms:created xsi:type="dcterms:W3CDTF">2020-12-03T14:49:35Z</dcterms:created>
  <dcterms:modified xsi:type="dcterms:W3CDTF">2020-12-05T16:04:23Z</dcterms:modified>
</cp:coreProperties>
</file>