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97" r:id="rId1"/>
  </p:sldMasterIdLst>
  <p:notesMasterIdLst>
    <p:notesMasterId r:id="rId37"/>
  </p:notesMasterIdLst>
  <p:sldIdLst>
    <p:sldId id="504" r:id="rId2"/>
    <p:sldId id="482" r:id="rId3"/>
    <p:sldId id="795" r:id="rId4"/>
    <p:sldId id="796" r:id="rId5"/>
    <p:sldId id="797" r:id="rId6"/>
    <p:sldId id="658" r:id="rId7"/>
    <p:sldId id="659" r:id="rId8"/>
    <p:sldId id="669" r:id="rId9"/>
    <p:sldId id="587" r:id="rId10"/>
    <p:sldId id="449" r:id="rId11"/>
    <p:sldId id="450" r:id="rId12"/>
    <p:sldId id="588" r:id="rId13"/>
    <p:sldId id="589" r:id="rId14"/>
    <p:sldId id="590" r:id="rId15"/>
    <p:sldId id="591" r:id="rId16"/>
    <p:sldId id="592" r:id="rId17"/>
    <p:sldId id="593" r:id="rId18"/>
    <p:sldId id="597" r:id="rId19"/>
    <p:sldId id="598" r:id="rId20"/>
    <p:sldId id="599" r:id="rId21"/>
    <p:sldId id="600" r:id="rId22"/>
    <p:sldId id="601" r:id="rId23"/>
    <p:sldId id="602" r:id="rId24"/>
    <p:sldId id="603" r:id="rId25"/>
    <p:sldId id="604" r:id="rId26"/>
    <p:sldId id="777" r:id="rId27"/>
    <p:sldId id="670" r:id="rId28"/>
    <p:sldId id="671" r:id="rId29"/>
    <p:sldId id="540" r:id="rId30"/>
    <p:sldId id="541" r:id="rId31"/>
    <p:sldId id="760" r:id="rId32"/>
    <p:sldId id="798" r:id="rId33"/>
    <p:sldId id="792" r:id="rId34"/>
    <p:sldId id="793" r:id="rId35"/>
    <p:sldId id="794" r:id="rId36"/>
  </p:sldIdLst>
  <p:sldSz cx="12192000" cy="6858000"/>
  <p:notesSz cx="6858000" cy="9144000"/>
  <p:embeddedFontLst>
    <p:embeddedFont>
      <p:font typeface="B Zar" panose="00000400000000000000" pitchFamily="2" charset="-78"/>
      <p:regular r:id="rId38"/>
      <p:bold r:id="rId39"/>
    </p:embeddedFont>
    <p:embeddedFont>
      <p:font typeface="B Badr" panose="00000400000000000000" pitchFamily="2" charset="-78"/>
      <p:regular r:id="rId40"/>
      <p:bold r:id="rId41"/>
    </p:embeddedFont>
    <p:embeddedFont>
      <p:font typeface="Wingdings 2" panose="05020102010507070707" pitchFamily="18" charset="2"/>
      <p:regular r:id="rId42"/>
    </p:embeddedFont>
    <p:embeddedFont>
      <p:font typeface="Perpetua" panose="02020502060401020303" pitchFamily="18" charset="0"/>
      <p:regular r:id="rId43"/>
      <p:bold r:id="rId44"/>
      <p:italic r:id="rId45"/>
      <p:boldItalic r:id="rId46"/>
    </p:embeddedFont>
    <p:embeddedFont>
      <p:font typeface="Franklin Gothic Book" panose="020B0503020102020204" pitchFamily="34" charset="0"/>
      <p:regular r:id="rId47"/>
      <p:italic r:id="rId48"/>
    </p:embeddedFont>
    <p:embeddedFont>
      <p:font typeface="B Traffic" panose="00000400000000000000" pitchFamily="2" charset="-78"/>
      <p:regular r:id="rId49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iransans" panose="02040503050201020203" pitchFamily="18" charset="-78"/>
      <p:regular r:id="rId55"/>
      <p:bold r:id="rId56"/>
    </p:embeddedFont>
    <p:embeddedFont>
      <p:font typeface="B Nazanin" panose="00000400000000000000" pitchFamily="2" charset="-78"/>
      <p:regular r:id="rId57"/>
      <p:bold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294967295" orient="horz" pos="2160" userDrawn="1">
          <p15:clr>
            <a:srgbClr val="A4A3A4"/>
          </p15:clr>
        </p15:guide>
        <p15:guide id="429496729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4660"/>
  </p:normalViewPr>
  <p:slideViewPr>
    <p:cSldViewPr snapToGrid="0">
      <p:cViewPr>
        <p:scale>
          <a:sx n="80" d="100"/>
          <a:sy n="80" d="100"/>
        </p:scale>
        <p:origin x="-7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CE421-689C-4A02-9127-DBB97BCB52D1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96011-00DE-4178-926B-409E808B4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1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D" alt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algn="r" rtl="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algn="r" rtl="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algn="r" rtl="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algn="r" rtl="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algn="r" rtl="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algn="r" rtl="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algn="r" rtl="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algn="r" rtl="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fld id="{FE846062-8431-4B47-9850-488B594219B2}" type="slidenum">
              <a:rPr lang="en-ID" altLang="en-US" smtClean="0"/>
              <a:pPr rtl="0" eaLnBrk="1" hangingPunct="1">
                <a:spcBef>
                  <a:spcPct val="0"/>
                </a:spcBef>
              </a:pPr>
              <a:t>33</a:t>
            </a:fld>
            <a:endParaRPr lang="en-ID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8169-3D5B-42FF-B965-152033DDC911}" type="datetime1">
              <a:rPr lang="en-US" smtClean="0"/>
              <a:pPr/>
              <a:t>7/30/2022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0" y="1449306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10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10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5474-606A-43A6-9392-91825E25D002}" type="datetime1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12ED-B534-4CE6-81BB-DC2841040894}" type="datetime1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3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411-98F6-4C46-BF0D-C8F1E651D6FE}" type="datetime1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3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5529-3CCF-46D0-A082-B642145E8D11}" type="datetime1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7" y="2341478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7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DB10-33C2-4252-A27D-DDFFAC708856}" type="datetime1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F3C9-FF50-44EA-B8CE-8951C9F5AB95}" type="datetime1">
              <a:rPr lang="en-US" smtClean="0"/>
              <a:pPr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EDDD-A3CD-4C31-8923-DBED7591529B}" type="datetime1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3F04-BF75-482F-8485-36E183F35973}" type="datetime1">
              <a:rPr lang="en-US" smtClean="0"/>
              <a:pPr/>
              <a:t>7/30/2022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B01E-290C-43BA-8305-05CF4911DEB5}" type="datetime1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658-0A25-4689-9881-C63DA17B1CC9}" type="datetime1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6" y="4650477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9" y="4773227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0" y="66678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AB5223-1962-4924-A3D5-B62D5BCEE3D1}" type="datetime1">
              <a:rPr lang="en-US" smtClean="0"/>
              <a:pPr/>
              <a:t>7/30/2022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33" r:id="rId12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44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راهنمای مشاوران-داوطلبان و خانواده ها</a:t>
            </a:r>
            <a:endParaRPr lang="fa-IR" sz="44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633052"/>
          </a:xfrm>
        </p:spPr>
        <p:txBody>
          <a:bodyPr>
            <a:noAutofit/>
          </a:bodyPr>
          <a:lstStyle/>
          <a:p>
            <a:r>
              <a:rPr lang="fa-IR" sz="6000" b="1" dirty="0" smtClean="0">
                <a:cs typeface="B Nazanin" panose="00000400000000000000" pitchFamily="2" charset="-78"/>
              </a:rPr>
              <a:t>انتخاب رشته کنکور سراسری</a:t>
            </a:r>
            <a:r>
              <a:rPr lang="en-US" sz="6000" b="1" dirty="0" smtClean="0">
                <a:cs typeface="B Nazanin" panose="00000400000000000000" pitchFamily="2" charset="-78"/>
              </a:rPr>
              <a:t> </a:t>
            </a:r>
            <a:br>
              <a:rPr lang="en-US" sz="6000" b="1" dirty="0" smtClean="0">
                <a:cs typeface="B Nazanin" panose="00000400000000000000" pitchFamily="2" charset="-78"/>
              </a:rPr>
            </a:br>
            <a:endParaRPr lang="fa-IR" sz="6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76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چند سئوال اساسی </a:t>
            </a:r>
            <a:endParaRPr lang="fa-IR" sz="48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583140"/>
            <a:ext cx="10363200" cy="44366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تفاوت آزمون کنکور با آزمون های مدرسه در چیست ؟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تفاوت آزمون های قدرت با آزمون سرعت در چه چیزهایی است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چرا در آزمون کنکور نمره منفی در نظر می گیرند</a:t>
            </a:r>
            <a:endParaRPr lang="fa-IR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13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چند سئوال اساسی 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24084"/>
            <a:ext cx="10363200" cy="43957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endParaRPr lang="fa-IR" sz="40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4000" b="1" dirty="0" smtClean="0">
                <a:cs typeface="B Zar" panose="00000400000000000000" pitchFamily="2" charset="-78"/>
              </a:rPr>
              <a:t>آزمون های ملاکی و هنجاری چه تفاوتی با یکدیگر  دارند ؟</a:t>
            </a:r>
          </a:p>
          <a:p>
            <a:pPr algn="r" rtl="1"/>
            <a:endParaRPr lang="fa-IR" sz="4000" dirty="0">
              <a:cs typeface="B Zar" panose="00000400000000000000" pitchFamily="2" charset="-78"/>
            </a:endParaRPr>
          </a:p>
          <a:p>
            <a:pPr algn="r" rtl="1"/>
            <a:r>
              <a:rPr lang="fa-IR" sz="4000" b="1" dirty="0" smtClean="0">
                <a:cs typeface="B Zar" panose="00000400000000000000" pitchFamily="2" charset="-78"/>
              </a:rPr>
              <a:t>کنکور  چگونه  آزمونی است (ملاکی و یا هنجاری) ؟</a:t>
            </a:r>
            <a:endParaRPr lang="fa-IR" sz="4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21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4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چند </a:t>
            </a:r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سئوال اساسی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24084"/>
            <a:ext cx="10363200" cy="43957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a-IR" sz="3200" b="1" dirty="0" smtClean="0">
              <a:solidFill>
                <a:srgbClr val="232323"/>
              </a:solidFill>
              <a:latin typeface="iransans"/>
              <a:cs typeface="B Zar" panose="00000400000000000000" pitchFamily="2" charset="-78"/>
            </a:endParaRPr>
          </a:p>
          <a:p>
            <a:r>
              <a:rPr lang="fa-IR" sz="32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نحوه </a:t>
            </a:r>
            <a:r>
              <a:rPr lang="fa-IR" sz="32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تاثیر سهمیه مناطق در کنکور سراسری ( کدام سهمیه مناطق بهتر است ؟ منطقه 1 ، 2 یا 3 </a:t>
            </a:r>
            <a:r>
              <a:rPr lang="fa-IR" sz="32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)</a:t>
            </a:r>
          </a:p>
          <a:p>
            <a:pPr algn="just"/>
            <a:r>
              <a:rPr lang="fa-IR" sz="32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 </a:t>
            </a:r>
          </a:p>
          <a:p>
            <a:pPr algn="just"/>
            <a:r>
              <a:rPr lang="fa-IR" sz="32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نحوه تاثیر سهمیه خانواده شهدا در کنکور سراسری</a:t>
            </a:r>
          </a:p>
          <a:p>
            <a:r>
              <a:rPr lang="fa-IR" sz="3200" b="1" dirty="0">
                <a:cs typeface="B Zar" panose="00000400000000000000" pitchFamily="2" charset="-78"/>
              </a:rPr>
              <a:t/>
            </a:r>
            <a:br>
              <a:rPr lang="fa-IR" sz="3200" b="1" dirty="0">
                <a:cs typeface="B Zar" panose="00000400000000000000" pitchFamily="2" charset="-78"/>
              </a:rPr>
            </a:br>
            <a:r>
              <a:rPr lang="fa-IR" sz="32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نحوه تاثیر سهمیه ایثارگران 5 درصدی در کنکور سراسری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91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چند سئوال اساسی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65026"/>
            <a:ext cx="10363200" cy="43547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b="1" dirty="0">
                <a:cs typeface="B Zar" panose="00000400000000000000" pitchFamily="2" charset="-78"/>
              </a:rPr>
              <a:t/>
            </a:r>
            <a:br>
              <a:rPr lang="fa-IR" sz="3600" b="1" dirty="0">
                <a:cs typeface="B Zar" panose="00000400000000000000" pitchFamily="2" charset="-78"/>
              </a:rPr>
            </a:br>
            <a:r>
              <a:rPr lang="fa-IR" sz="36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نحوه تاثیر سهمیه ایثارگران 25 </a:t>
            </a: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درصدی و زیر 25 درصدی  </a:t>
            </a:r>
            <a:r>
              <a:rPr lang="fa-IR" sz="36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در کنکور </a:t>
            </a: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سراسری چگونه است؟</a:t>
            </a:r>
          </a:p>
          <a:p>
            <a:r>
              <a:rPr lang="fa-IR" sz="3600" b="1" dirty="0">
                <a:cs typeface="B Zar" panose="00000400000000000000" pitchFamily="2" charset="-78"/>
              </a:rPr>
              <a:t/>
            </a:r>
            <a:br>
              <a:rPr lang="fa-IR" sz="3600" b="1" dirty="0">
                <a:cs typeface="B Zar" panose="00000400000000000000" pitchFamily="2" charset="-78"/>
              </a:rPr>
            </a:br>
            <a:r>
              <a:rPr lang="fa-IR" sz="36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تعهدات تحصیل رایگان پذیرفته شدگان سهمیه های </a:t>
            </a: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مختلف چه مواردی است؟</a:t>
            </a:r>
          </a:p>
          <a:p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99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چند سئوال اساسی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705970"/>
            <a:ext cx="10363200" cy="43138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نحوه تاثیر بومی </a:t>
            </a: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گزینی شامل نواحی نه گانه و قطب های پنچگانه چگونه است؟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منظور از رشته های کشوری، قطبی، ناحیه ای و استانی چیست و در هنگام انتخاب رشته چگونه آن ها را انتخاب کنیم</a:t>
            </a: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03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چند سئوال اساسی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65026"/>
            <a:ext cx="10363200" cy="435477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شرایط </a:t>
            </a:r>
            <a:r>
              <a:rPr lang="fa-IR" sz="36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کلی تحصیل در دانشگاه ها و موسسات آموزش عالی ( دوره های روزانه، شبانه، دانشگاه فرهنگیان، نیمه حضوری، پیام نور و غیرانتفاعی، مجازی ( الکترونیکی )، پردیس خودگردان و ظرفیت مازاد</a:t>
            </a: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) چگونه است؟</a:t>
            </a: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78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چند سئوال اساسی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65026"/>
            <a:ext cx="10363200" cy="43547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3600" b="1" dirty="0" smtClean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رشته های متمرکز و رشته های متمرکز</a:t>
            </a:r>
            <a:r>
              <a:rPr lang="en-US" sz="3600" b="1" dirty="0" smtClean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 با شرایط خاص </a:t>
            </a:r>
          </a:p>
          <a:p>
            <a:pPr>
              <a:lnSpc>
                <a:spcPct val="200000"/>
              </a:lnSpc>
            </a:pP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محرومیت </a:t>
            </a:r>
            <a:r>
              <a:rPr lang="fa-IR" sz="36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از کنکور </a:t>
            </a: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سراسری تابع چه شرایطی است؟</a:t>
            </a:r>
          </a:p>
          <a:p>
            <a:pPr>
              <a:lnSpc>
                <a:spcPct val="200000"/>
              </a:lnSpc>
            </a:pP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شرایط </a:t>
            </a:r>
            <a:r>
              <a:rPr lang="fa-IR" sz="36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ثبت نام </a:t>
            </a: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دانشگاه فرهنگیان چیست؟</a:t>
            </a: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97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چند سئوال اساسی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856096"/>
            <a:ext cx="10363200" cy="4163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انتخاب رشته در دو یا سه گروه آزمایشی چگونه خواهد بود</a:t>
            </a:r>
          </a:p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انتخاب رشته های صرفا با سوابق تحصیلی در دوره روزانه  برای داوطلبانی که در آزمون مجاز به انتخاب رشته در دوره های روزانه نشده اند امکان پذیر است؟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14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2-آشنایی با  واژه ها و اصطلاحات کنکور و انتخاب رشته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62" y="3255417"/>
            <a:ext cx="851620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4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کنکور</a:t>
            </a:r>
            <a:endParaRPr lang="fa-IR" sz="4400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87856"/>
            <a:ext cx="10363200" cy="42319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Traffic" panose="00000400000000000000" pitchFamily="2" charset="-78"/>
              </a:rPr>
              <a:t>کنکور یک آزمون </a:t>
            </a:r>
            <a:r>
              <a:rPr lang="fa-IR" sz="32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نرم مرجع </a:t>
            </a:r>
            <a:r>
              <a:rPr lang="fa-IR" sz="3200" b="1" dirty="0" smtClean="0">
                <a:cs typeface="B Traffic" panose="00000400000000000000" pitchFamily="2" charset="-78"/>
              </a:rPr>
              <a:t>و از نوع آزمون های </a:t>
            </a:r>
            <a:r>
              <a:rPr lang="fa-IR" sz="32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سرعت</a:t>
            </a:r>
            <a:r>
              <a:rPr lang="fa-IR" sz="3200" b="1" dirty="0" smtClean="0">
                <a:cs typeface="B Traffic" panose="00000400000000000000" pitchFamily="2" charset="-78"/>
              </a:rPr>
              <a:t> است که برای انتخاب داوطلبان ورود به دانشگاه ها و مراکز آموزش عالی انجام می پذیرد</a:t>
            </a:r>
            <a:endParaRPr lang="fa-IR" sz="3200" b="1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03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شبکه 4/ برنامه «طعم مطالعه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908050"/>
            <a:ext cx="97917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0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تفاوت کنکور با آزمون های مدرسه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705970"/>
            <a:ext cx="10363200" cy="43138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1- نوع آزمون</a:t>
            </a:r>
          </a:p>
          <a:p>
            <a:pPr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2-شرایط قبولی</a:t>
            </a:r>
          </a:p>
          <a:p>
            <a:pPr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3-نوع سئوالات</a:t>
            </a:r>
          </a:p>
        </p:txBody>
      </p:sp>
    </p:spTree>
    <p:extLst>
      <p:ext uri="{BB962C8B-B14F-4D97-AF65-F5344CB8AC3E}">
        <p14:creationId xmlns:p14="http://schemas.microsoft.com/office/powerpoint/2010/main" val="30946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5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1-نوع آزمون</a:t>
            </a:r>
            <a:endParaRPr lang="en-US" sz="5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569492"/>
            <a:ext cx="10363200" cy="445030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fa-IR" sz="30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کنکور از جهت نوع آزمون دو تفاوت اساسی با امتحانات مدرسه دارد</a:t>
            </a:r>
          </a:p>
          <a:p>
            <a:pPr>
              <a:lnSpc>
                <a:spcPct val="200000"/>
              </a:lnSpc>
            </a:pPr>
            <a:r>
              <a:rPr lang="fa-IR" sz="35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اول: کنکور آزمون سرعت است و امتحانات مدرسه آزمون قدرت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آزمون سرعت زمان کافی برای</a:t>
            </a:r>
            <a:r>
              <a:rPr lang="en-US" b="1" dirty="0" smtClean="0">
                <a:cs typeface="B Zar" panose="00000400000000000000" pitchFamily="2" charset="-78"/>
              </a:rPr>
              <a:t> </a:t>
            </a:r>
            <a:r>
              <a:rPr lang="fa-IR" b="1" dirty="0" smtClean="0">
                <a:cs typeface="B Zar" panose="00000400000000000000" pitchFamily="2" charset="-78"/>
              </a:rPr>
              <a:t> پاسخگویی وجود ندارد و داوطلب بر اساس دقت و سرعت به سئوالات پاسخ دهد. به همین دلیل از نمره منفی استفاده می کنند تا احتمال پاسخ تصادفی از بین برود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درآزمون قدرت داوطلب زمان کافی برای بررسی و مقایسه و اصلاح اشتباهات احتمالی دارد.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76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74320" lvl="0" indent="-274320" algn="ctr">
              <a:lnSpc>
                <a:spcPct val="150000"/>
              </a:lnSpc>
              <a:spcBef>
                <a:spcPts val="580"/>
              </a:spcBef>
            </a:pPr>
            <a:r>
              <a:rPr lang="fa-IR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2-شرایط قبولی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528548"/>
            <a:ext cx="10363200" cy="44912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شرایط قبولی در کنکور براساس عملکرد داوطلب و عملکرد سایر داوطلبان در آزمون کنکور است.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یعنی انتخاب بر اساس ملاک یا سقف نمره  نیست، بلکه بر اساس وضعیت و جایگاه داوطلب در مقایسه با سایر داوطلبان است.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چون کنکور یک آزمون هنجاری است و نه ملاکی</a:t>
            </a:r>
          </a:p>
          <a:p>
            <a:pPr>
              <a:lnSpc>
                <a:spcPct val="150000"/>
              </a:lnSpc>
            </a:pPr>
            <a:endParaRPr lang="fa-IR" sz="3200" b="1" dirty="0" smtClean="0"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66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2-ادامه -شرایط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قبولی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787856"/>
            <a:ext cx="10363200" cy="42319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آزمون های ملاکی شرکت کنندگان در یک آزمون در صورت کسب نمره مشخص شده و بالاتر از آن(مثلا نمره 10 از 20) که همان ملاک قبولی پذیرفته می شود.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بنابراین ممکن است در یک آزمون ملاکی همه یا هیچکدام پذیذفته نشوند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آزمون هنجاری به جای کف نمره(ملاک) برابر سهیمه تعیین شده افرادی که بالاتری نمره را کسب نموده اند انتخاب می کنند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بنابراین در آزمون های هنجاری برابر سهیمه ها افرادی با هر نمره ای پذیرفته خواهند شد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96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74320" lvl="0" indent="-274320" algn="ctr">
              <a:lnSpc>
                <a:spcPct val="150000"/>
              </a:lnSpc>
              <a:spcBef>
                <a:spcPts val="580"/>
              </a:spcBef>
            </a:pPr>
            <a:r>
              <a:rPr lang="fa-IR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3-نوع سئوالات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596788"/>
            <a:ext cx="10363200" cy="44230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تفاوت های نوع سئوالات کنکور با امتحانات مدرسه</a:t>
            </a:r>
          </a:p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سئوالات کنکور چهارگزینه ای اما سئوالات مدرسه تشریحی یا کوتاه پاسخ می باشند</a:t>
            </a:r>
          </a:p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سئوالات کنکور بر اساس تکنیک های بسط و یادگیری در حد تسلط طراحی می شوند</a:t>
            </a:r>
          </a:p>
        </p:txBody>
      </p:sp>
    </p:spTree>
    <p:extLst>
      <p:ext uri="{BB962C8B-B14F-4D97-AF65-F5344CB8AC3E}">
        <p14:creationId xmlns:p14="http://schemas.microsoft.com/office/powerpoint/2010/main" val="42183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3-نوع سئوالات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در تکنیک بسط از ارتباط برقرار نمودن بین جملات و پاراگراف ها اطلاعات جدیدی بدست می </a:t>
            </a: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آید </a:t>
            </a:r>
            <a:endParaRPr lang="fa-IR" sz="3200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افراد باهوش بهتر می توانند بین مطالب کتاب ارتباط برقرار نموده و اطلاعات جدیدی بدست </a:t>
            </a: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آورند</a:t>
            </a:r>
            <a:endParaRPr lang="en-US" sz="32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85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3-نوع سئوالات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در تکنیک یادگیری در حد تسلط مطالب آموخته شده با واقعیت های بیرونی تطبیق داده می شود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علاوه بر این با موضوعات مشابه هم مقایسه می شود و تفاوت ها و شباهت های آنان مشخص می شود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4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>
                <a:cs typeface="B Zar" panose="00000400000000000000" pitchFamily="2" charset="-78"/>
              </a:rPr>
              <a:t>انتخاب رشته   انتخاب آینده</a:t>
            </a:r>
            <a:endParaRPr lang="en-US" sz="4800" b="1" dirty="0"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3234519"/>
            <a:ext cx="8256895" cy="147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7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انتخاب رشته تصمیم گیری برای آینده شغلی و تحصیلی است</a:t>
            </a:r>
            <a:b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10436"/>
            <a:ext cx="10363200" cy="48858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بنابراین برای تصمیم گیری درست و منطقی بهتراست: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1-علاقه ها و توانایی های خود را بشناسید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2-برای آینده خود برنامه داشته باشید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3-رشته های دانشگاهی را بشناسید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4-بر اساس علاقمندی، توانایی ها و برنامه های آینده خود انتخاب رشته نمایید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31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7"/>
            <a:ext cx="10363200" cy="12402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4400" b="1" dirty="0">
                <a:solidFill>
                  <a:srgbClr val="FF0000"/>
                </a:solidFill>
                <a:latin typeface="2  Nazanin"/>
                <a:cs typeface="B Zar" panose="00000400000000000000" pitchFamily="2" charset="-78"/>
              </a:rPr>
              <a:t>سهمیه مناطق</a:t>
            </a:r>
            <a:r>
              <a:rPr lang="fa-IR" sz="3600" b="1" dirty="0">
                <a:solidFill>
                  <a:srgbClr val="FF0000"/>
                </a:solidFill>
                <a:latin typeface="2  Nazanin"/>
                <a:cs typeface="Times New Roman"/>
              </a:rPr>
              <a:t/>
            </a:r>
            <a:br>
              <a:rPr lang="fa-IR" sz="3600" b="1" dirty="0">
                <a:solidFill>
                  <a:srgbClr val="FF0000"/>
                </a:solidFill>
                <a:latin typeface="2  Nazanin"/>
                <a:cs typeface="Times New Roman"/>
              </a:rPr>
            </a:b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>
                <a:cs typeface="B Zar" panose="00000400000000000000" pitchFamily="2" charset="-78"/>
              </a:rPr>
              <a:t>تبصره 2- فارغ التحصیلان دوره های كاردانی پیوسته آموزشكده های فنی و حرفه ای وزارت آموزش و پرورش كه دوره پیش دانشگاهی را </a:t>
            </a:r>
            <a:r>
              <a:rPr lang="fa-IR" sz="3200" b="1" dirty="0" smtClean="0">
                <a:cs typeface="B Zar" panose="00000400000000000000" pitchFamily="2" charset="-78"/>
              </a:rPr>
              <a:t>نگذرانده </a:t>
            </a:r>
            <a:r>
              <a:rPr lang="fa-IR" sz="3200" b="1" dirty="0">
                <a:cs typeface="B Zar" panose="00000400000000000000" pitchFamily="2" charset="-78"/>
              </a:rPr>
              <a:t>اند، در آزمون سراسر ی بر اساس بخش محل اخذ مدرك تحصیلی سه سال آخر دوره دبیرستان و  یا هنرستان (سال اول ، دوم و سوم دبیرستان و  یا هنرستان)، كه تحصیل نموده </a:t>
            </a:r>
            <a:r>
              <a:rPr lang="fa-IR" sz="3200" b="1" dirty="0" smtClean="0">
                <a:cs typeface="B Zar" panose="00000400000000000000" pitchFamily="2" charset="-78"/>
              </a:rPr>
              <a:t>اند </a:t>
            </a:r>
            <a:r>
              <a:rPr lang="fa-IR" sz="3200" b="1" dirty="0">
                <a:cs typeface="B Zar" panose="00000400000000000000" pitchFamily="2" charset="-78"/>
              </a:rPr>
              <a:t>جزء  یكی از سهمیه های مناطق 1، 2 و یا 3 محسوب می گردند.</a:t>
            </a:r>
          </a:p>
        </p:txBody>
      </p:sp>
    </p:spTree>
    <p:extLst>
      <p:ext uri="{BB962C8B-B14F-4D97-AF65-F5344CB8AC3E}">
        <p14:creationId xmlns:p14="http://schemas.microsoft.com/office/powerpoint/2010/main" val="30099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مقدمه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ar-SA" sz="2800" b="1" dirty="0">
                <a:latin typeface="Calibri"/>
                <a:ea typeface="Calibri"/>
                <a:cs typeface="B Zar"/>
              </a:rPr>
              <a:t>انتخاب رشته کنکور سراسری</a:t>
            </a:r>
            <a:r>
              <a:rPr lang="en-US" sz="2800" b="1" dirty="0">
                <a:latin typeface="Calibri"/>
                <a:ea typeface="Calibri"/>
                <a:cs typeface="B Zar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امروزه به عنوان یک چالش</a:t>
            </a:r>
            <a:r>
              <a:rPr lang="en-US" sz="2800" b="1" dirty="0">
                <a:latin typeface="Calibri"/>
                <a:ea typeface="Calibri"/>
                <a:cs typeface="B Zar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مهم</a:t>
            </a:r>
            <a:r>
              <a:rPr lang="en-US" sz="2800" b="1" dirty="0">
                <a:latin typeface="Calibri"/>
                <a:ea typeface="Calibri"/>
                <a:cs typeface="B Zar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برای تمامی داوطلبان</a:t>
            </a:r>
            <a:r>
              <a:rPr lang="en-US" sz="2800" b="1" dirty="0">
                <a:latin typeface="Calibri"/>
                <a:ea typeface="Calibri"/>
                <a:cs typeface="B Zar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کنکور سراسری</a:t>
            </a:r>
            <a:r>
              <a:rPr lang="en-US" sz="2800" b="1" dirty="0">
                <a:latin typeface="Calibri"/>
                <a:ea typeface="Calibri"/>
                <a:cs typeface="B Zar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محسوب</a:t>
            </a:r>
            <a:r>
              <a:rPr lang="ar-SA" sz="2800" b="1" dirty="0">
                <a:ea typeface="Calibri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می شود</a:t>
            </a:r>
            <a:r>
              <a:rPr lang="ar-SA" sz="2800" b="1" dirty="0" smtClean="0">
                <a:latin typeface="Calibri"/>
                <a:ea typeface="Calibri"/>
                <a:cs typeface="B Zar"/>
              </a:rPr>
              <a:t>.</a:t>
            </a:r>
            <a:endParaRPr lang="fa-IR" sz="2800" b="1" dirty="0" smtClean="0">
              <a:latin typeface="Calibri"/>
              <a:ea typeface="Calibri"/>
              <a:cs typeface="B Zar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latin typeface="Calibri"/>
                <a:ea typeface="Calibri"/>
                <a:cs typeface="B Zar"/>
              </a:rPr>
              <a:t> </a:t>
            </a:r>
            <a:r>
              <a:rPr lang="ar-SA" sz="2800" b="1" dirty="0">
                <a:latin typeface="Calibri"/>
                <a:ea typeface="Calibri"/>
                <a:cs typeface="B Zar"/>
              </a:rPr>
              <a:t>با ادغام کنکور سراسری و دانشگاه آزاد</a:t>
            </a:r>
            <a:r>
              <a:rPr lang="ar-SA" sz="2800" b="1" dirty="0">
                <a:ea typeface="Calibri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تنها مراحل</a:t>
            </a:r>
            <a:r>
              <a:rPr lang="ar-SA" sz="2800" b="1" dirty="0">
                <a:ea typeface="Calibri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ثبت نام، برگزاری آزمون و اعلام نتایج اولیه این دو با هم ادغام شده و هم چنان</a:t>
            </a:r>
            <a:r>
              <a:rPr lang="ar-SA" sz="2800" b="1" dirty="0">
                <a:ea typeface="Calibri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مرحله</a:t>
            </a:r>
            <a:r>
              <a:rPr lang="en-US" sz="2800" b="1" dirty="0">
                <a:latin typeface="Calibri"/>
                <a:ea typeface="Calibri"/>
                <a:cs typeface="B Zar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انتخاب رشته</a:t>
            </a:r>
            <a:r>
              <a:rPr lang="en-US" sz="2800" b="1" dirty="0">
                <a:latin typeface="Calibri"/>
                <a:ea typeface="Calibri"/>
                <a:cs typeface="B Zar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و اعلام نتایج نهایی</a:t>
            </a:r>
            <a:r>
              <a:rPr lang="ar-SA" sz="2800" b="1" dirty="0">
                <a:ea typeface="Calibri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این دو دانشگاه</a:t>
            </a:r>
            <a:r>
              <a:rPr lang="ar-SA" sz="2800" b="1" dirty="0">
                <a:ea typeface="Calibri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به صورت مجزا و به ترتیب توسط سایت های سنجش</a:t>
            </a:r>
            <a:r>
              <a:rPr lang="ar-SA" sz="2800" b="1" dirty="0">
                <a:ea typeface="Calibri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و</a:t>
            </a:r>
            <a:r>
              <a:rPr lang="ar-SA" sz="2800" b="1" dirty="0">
                <a:ea typeface="Calibri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دانشگاه آزاد انجام می 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منطقه 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یک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</a:br>
            <a:endParaRPr lang="fa-IR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z="2800" b="1" dirty="0" smtClean="0">
                <a:cs typeface="B Zar" panose="00000400000000000000" pitchFamily="2" charset="-78"/>
              </a:rPr>
              <a:t>شامل </a:t>
            </a:r>
            <a:r>
              <a:rPr lang="fa-IR" sz="2800" b="1" dirty="0">
                <a:cs typeface="B Zar" panose="00000400000000000000" pitchFamily="2" charset="-78"/>
              </a:rPr>
              <a:t>بخش های مرکزی شهرهای تهران، شیراز، اصفهان، تبریز و مشهد می باشد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  <a:endParaRPr lang="en-US" sz="2800" b="1" dirty="0" smtClean="0">
              <a:cs typeface="B Zar" panose="00000400000000000000" pitchFamily="2" charset="-78"/>
            </a:endParaRPr>
          </a:p>
          <a:p>
            <a:r>
              <a:rPr lang="fa-IR" sz="2800" b="1" dirty="0" smtClean="0">
                <a:cs typeface="B Zar" panose="00000400000000000000" pitchFamily="2" charset="-78"/>
              </a:rPr>
              <a:t>در </a:t>
            </a:r>
            <a:r>
              <a:rPr lang="fa-IR" sz="2800" b="1" dirty="0">
                <a:cs typeface="B Zar" panose="00000400000000000000" pitchFamily="2" charset="-78"/>
              </a:rPr>
              <a:t>شهرستان تهران بخش های کن و شمیرانات نیز جز سهمیه منطقه یک محسوب می گردند.</a:t>
            </a:r>
          </a:p>
          <a:p>
            <a:endParaRPr lang="fa-IR" dirty="0"/>
          </a:p>
        </p:txBody>
      </p:sp>
      <p:pic>
        <p:nvPicPr>
          <p:cNvPr id="5" name="Picture 4" descr="http://www.halymoshaver.com/api/UploadedImages/?set=GalleryImages&amp;name=1111111111111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7" y="2784143"/>
            <a:ext cx="10399593" cy="378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3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آرمانی-واقعی-تضمینی</a:t>
            </a:r>
            <a:endParaRPr lang="en-US" sz="5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اولویت های سه گانه را از کجا پیدا کنیم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679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cs typeface="B Zar" panose="00000400000000000000" pitchFamily="2" charset="-78"/>
              </a:rPr>
              <a:t>Mehrejonoob.frafile.ir</a:t>
            </a:r>
            <a:endParaRPr lang="en-US" sz="6600" b="1" dirty="0"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جهت دانلود کامل این فایل و فایل های مشابه مراجعه شود به :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4116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1"/>
          <p:cNvGrpSpPr>
            <a:grpSpLocks/>
          </p:cNvGrpSpPr>
          <p:nvPr/>
        </p:nvGrpSpPr>
        <p:grpSpPr bwMode="auto">
          <a:xfrm>
            <a:off x="855134" y="990600"/>
            <a:ext cx="2927351" cy="2179638"/>
            <a:chOff x="1044999" y="1666636"/>
            <a:chExt cx="4947284" cy="3501368"/>
          </a:xfrm>
        </p:grpSpPr>
        <p:sp>
          <p:nvSpPr>
            <p:cNvPr id="151565" name="TextBox 37"/>
            <p:cNvSpPr txBox="1">
              <a:spLocks noChangeArrowheads="1"/>
            </p:cNvSpPr>
            <p:nvPr/>
          </p:nvSpPr>
          <p:spPr bwMode="auto">
            <a:xfrm>
              <a:off x="1045001" y="1666636"/>
              <a:ext cx="4947282" cy="1038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600" b="1">
                <a:latin typeface="Open Sans ExtraBold"/>
                <a:ea typeface="Open Sans ExtraBold"/>
                <a:cs typeface="Open Sans ExtraBold"/>
              </a:endParaRPr>
            </a:p>
          </p:txBody>
        </p:sp>
        <p:sp>
          <p:nvSpPr>
            <p:cNvPr id="151566" name="TextBox 39"/>
            <p:cNvSpPr txBox="1">
              <a:spLocks noChangeArrowheads="1"/>
            </p:cNvSpPr>
            <p:nvPr/>
          </p:nvSpPr>
          <p:spPr bwMode="auto">
            <a:xfrm>
              <a:off x="1045001" y="3004750"/>
              <a:ext cx="4947282" cy="48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ID" altLang="en-US" sz="90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51567" name="TextBox 40"/>
            <p:cNvSpPr txBox="1">
              <a:spLocks noChangeArrowheads="1"/>
            </p:cNvSpPr>
            <p:nvPr/>
          </p:nvSpPr>
          <p:spPr bwMode="auto">
            <a:xfrm>
              <a:off x="1044999" y="4685889"/>
              <a:ext cx="4947282" cy="48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ID" altLang="en-US" sz="90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36330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28600" indent="-228600" algn="ctr" rtl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sz="2400" b="1" dirty="0">
                <a:solidFill>
                  <a:prstClr val="black"/>
                </a:solidFill>
                <a:cs typeface="B Zar" pitchFamily="2" charset="-78"/>
              </a:rPr>
              <a:t>تلفن مرکز مشاوره  و خدمات روان شناختی مهر جنوب -07633671199</a:t>
            </a:r>
          </a:p>
          <a:p>
            <a:pPr marL="228600" indent="-228600" algn="ctr" rtl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sz="2400" b="1" dirty="0">
                <a:solidFill>
                  <a:prstClr val="black"/>
                </a:solidFill>
                <a:cs typeface="B Zar" pitchFamily="2" charset="-78"/>
              </a:rPr>
              <a:t>تلفن موسسه آموزشی و پژوهشی آنامیس مهر جنوب-07633680163</a:t>
            </a:r>
          </a:p>
          <a:p>
            <a:pPr marL="228600" indent="-228600" algn="ctr" rtl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sz="2400" b="1" dirty="0">
                <a:solidFill>
                  <a:prstClr val="black"/>
                </a:solidFill>
                <a:cs typeface="B Zar" pitchFamily="2" charset="-78"/>
              </a:rPr>
              <a:t>تلفن همراه:09129680169</a:t>
            </a:r>
          </a:p>
          <a:p>
            <a:pPr marL="228600" indent="-228600" algn="ctr" rtl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sz="2400" b="1" dirty="0">
                <a:solidFill>
                  <a:prstClr val="black"/>
                </a:solidFill>
                <a:cs typeface="B Zar" pitchFamily="2" charset="-78"/>
              </a:rPr>
              <a:t>وبسایت مشارکت در  فایل های آموزشی</a:t>
            </a:r>
          </a:p>
          <a:p>
            <a:pPr marL="228600" indent="-228600" algn="ctr" rtl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srgbClr val="C00000"/>
                </a:solidFill>
                <a:cs typeface="B Zar" pitchFamily="2" charset="-78"/>
              </a:rPr>
              <a:t>Anamisfile.ir</a:t>
            </a:r>
            <a:endParaRPr lang="fa-IR" altLang="en-US" sz="3200" b="1" dirty="0">
              <a:solidFill>
                <a:srgbClr val="C00000"/>
              </a:solidFill>
              <a:cs typeface="B Zar" pitchFamily="2" charset="-78"/>
            </a:endParaRPr>
          </a:p>
          <a:p>
            <a:pPr marL="228600" indent="-228600" algn="ctr" rtl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sz="3200" b="1" dirty="0">
                <a:solidFill>
                  <a:srgbClr val="C00000"/>
                </a:solidFill>
                <a:cs typeface="B Zar" pitchFamily="2" charset="-78"/>
              </a:rPr>
              <a:t>وبسایت خرید </a:t>
            </a:r>
          </a:p>
          <a:p>
            <a:pPr marL="228600" indent="-228600" algn="ctr" rtl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srgbClr val="C00000"/>
                </a:solidFill>
                <a:cs typeface="B Zar" pitchFamily="2" charset="-78"/>
              </a:rPr>
              <a:t>Mehr.anamisfile.ir</a:t>
            </a:r>
            <a:endParaRPr lang="fa-IR" altLang="en-US" sz="3200" b="1" dirty="0">
              <a:solidFill>
                <a:srgbClr val="C00000"/>
              </a:solidFill>
              <a:cs typeface="B Zar" pitchFamily="2" charset="-78"/>
            </a:endParaRPr>
          </a:p>
          <a:p>
            <a:pPr marL="228600" indent="-228600" algn="r" rt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altLang="en-US" sz="1400" b="1" dirty="0">
              <a:solidFill>
                <a:prstClr val="black"/>
              </a:solidFill>
              <a:cs typeface="B Za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6330" y="6200386"/>
            <a:ext cx="11788449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2400" b="1" dirty="0">
                <a:solidFill>
                  <a:schemeClr val="tx1"/>
                </a:solidFill>
                <a:cs typeface="B Zar" panose="00000400000000000000" pitchFamily="2" charset="-78"/>
              </a:rPr>
              <a:t>موسسه آنامیس مهرجنوب</a:t>
            </a:r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51561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" y="-261938"/>
            <a:ext cx="15875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سپاس بابت همراهی تان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73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1117601" y="1965326"/>
            <a:ext cx="10259484" cy="4271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وبسایت مشارکت در تولید و فروش فایل های آموزشی</a:t>
            </a:r>
          </a:p>
          <a:p>
            <a:pPr algn="ctr" rtl="1">
              <a:defRPr/>
            </a:pPr>
            <a:r>
              <a:rPr lang="en-US" altLang="en-US" sz="4800" b="1" dirty="0" smtClean="0">
                <a:solidFill>
                  <a:srgbClr val="C00000"/>
                </a:solidFill>
                <a:cs typeface="B Zar" pitchFamily="2" charset="-78"/>
              </a:rPr>
              <a:t>Anamisfile.ir</a:t>
            </a:r>
            <a:endParaRPr lang="fa-IR" altLang="en-US" sz="4800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ctr" rtl="1">
              <a:defRPr/>
            </a:pPr>
            <a:endParaRPr lang="en-US" altLang="en-US" sz="2400" b="1" dirty="0" smtClean="0">
              <a:cs typeface="B Zar" pitchFamily="2" charset="-78"/>
            </a:endParaRPr>
          </a:p>
        </p:txBody>
      </p:sp>
      <p:pic>
        <p:nvPicPr>
          <p:cNvPr id="152579" name="Picture 2" descr="C:\Users\09018868042\Desktop\آنامیس فای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8" y="3486151"/>
            <a:ext cx="97917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9973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1117601" y="1965325"/>
            <a:ext cx="10259484" cy="4559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مهر ایرانی</a:t>
            </a:r>
          </a:p>
          <a:p>
            <a:pPr algn="ctr" rtl="1">
              <a:defRPr/>
            </a:pPr>
            <a:r>
              <a:rPr lang="fa-IR" altLang="en-US" sz="2400" b="1" dirty="0" smtClean="0">
                <a:solidFill>
                  <a:srgbClr val="C00000"/>
                </a:solidFill>
                <a:cs typeface="B Zar" pitchFamily="2" charset="-78"/>
              </a:rPr>
              <a:t>مرجع معرفی متخصصان حوزه روان شناسی، مشاوره و علوم تربیتی</a:t>
            </a:r>
          </a:p>
          <a:p>
            <a:pPr algn="ctr" rtl="1"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cs typeface="B Zar" pitchFamily="2" charset="-78"/>
              </a:rPr>
              <a:t>Mehreirani.ir</a:t>
            </a:r>
            <a:endParaRPr lang="fa-IR" altLang="en-US" sz="7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 rtl="1">
              <a:defRPr/>
            </a:pPr>
            <a:endParaRPr lang="en-US" altLang="en-US" sz="2400" b="1" dirty="0" smtClean="0">
              <a:cs typeface="B Zar" pitchFamily="2" charset="-78"/>
            </a:endParaRPr>
          </a:p>
        </p:txBody>
      </p:sp>
      <p:pic>
        <p:nvPicPr>
          <p:cNvPr id="153603" name="Picture 2" descr="C:\Users\09018868042\Desktop\مهر ایران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44900"/>
            <a:ext cx="998431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4351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مقدمه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199" y="1686296"/>
            <a:ext cx="10371117" cy="4333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800" b="1" dirty="0">
                <a:latin typeface="Calibri"/>
                <a:ea typeface="Calibri"/>
                <a:cs typeface="B Zar"/>
              </a:rPr>
              <a:t>آشنایی با مراحل</a:t>
            </a:r>
            <a:r>
              <a:rPr lang="en-US" sz="2800" b="1" dirty="0">
                <a:latin typeface="Calibri"/>
                <a:ea typeface="Calibri"/>
                <a:cs typeface="B Zar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انتخاب رشته</a:t>
            </a:r>
            <a:r>
              <a:rPr lang="en-US" sz="2800" b="1" dirty="0">
                <a:latin typeface="Calibri"/>
                <a:ea typeface="Calibri"/>
                <a:cs typeface="B Zar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سراسری و آزاد می تواند در کسب موفقیت نهایی و قبولی در رشته محل دلخواه داوطلب را بسیار کمک نماید. بنابراین</a:t>
            </a:r>
            <a:r>
              <a:rPr lang="ar-SA" sz="2800" b="1" dirty="0">
                <a:latin typeface="Calibri"/>
                <a:ea typeface="Calibri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برای رسیدن به قبولی نهایی باید</a:t>
            </a:r>
            <a:r>
              <a:rPr lang="en-US" sz="2800" b="1" dirty="0">
                <a:latin typeface="Calibri"/>
                <a:ea typeface="Calibri"/>
                <a:cs typeface="B Zar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انتخاب رشته</a:t>
            </a:r>
            <a:r>
              <a:rPr lang="en-US" sz="2800" b="1" dirty="0">
                <a:latin typeface="Calibri"/>
                <a:ea typeface="Calibri"/>
                <a:cs typeface="B Zar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درست و اصولی و با توجه به معیار ها و ملاک های</a:t>
            </a:r>
            <a:r>
              <a:rPr lang="en-US" sz="2800" b="1" dirty="0">
                <a:latin typeface="Calibri"/>
                <a:ea typeface="Calibri"/>
                <a:cs typeface="B Zar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مهم</a:t>
            </a:r>
            <a:r>
              <a:rPr lang="en-US" sz="2800" b="1" dirty="0">
                <a:latin typeface="Calibri"/>
                <a:ea typeface="Calibri"/>
                <a:cs typeface="B Zar"/>
              </a:rPr>
              <a:t> </a:t>
            </a:r>
            <a:r>
              <a:rPr lang="ar-SA" sz="2800" b="1" dirty="0">
                <a:latin typeface="Calibri"/>
                <a:ea typeface="Calibri"/>
                <a:cs typeface="B Zar"/>
              </a:rPr>
              <a:t>توسط داوطلب انجام شود</a:t>
            </a:r>
            <a:r>
              <a:rPr lang="en-US" sz="2800" b="1" dirty="0">
                <a:latin typeface="Calibri"/>
                <a:ea typeface="Calibri"/>
                <a:cs typeface="B Zar"/>
              </a:rPr>
              <a:t>. 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8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مقدمه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</a:pPr>
            <a:r>
              <a:rPr lang="fa-IR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این معیارها و نکات شامل چه مواردی می شود؟ آیا برای تمامی داوطلبان این معیارها یکسان است. انتخاب رشته سراسری و آزاد چه تفاوتی باید با </a:t>
            </a:r>
            <a:r>
              <a:rPr lang="fa-IR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یکدیگر دارد ؟</a:t>
            </a:r>
          </a:p>
          <a:p>
            <a:pPr>
              <a:lnSpc>
                <a:spcPct val="200000"/>
              </a:lnSpc>
            </a:pPr>
            <a:r>
              <a:rPr lang="fa-IR" b="1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این سئوالات و سئوالات مشابه دیگر از جمله مواردی خواهند بود که در این مجموعه به آن خواهیم پرداخت.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531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6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سرفصل های دوره</a:t>
            </a:r>
            <a:endParaRPr lang="en-US" sz="66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7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03" y="274638"/>
            <a:ext cx="103632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5400" b="1" dirty="0">
                <a:solidFill>
                  <a:srgbClr val="C00000"/>
                </a:solidFill>
                <a:cs typeface="B Zar" panose="00000400000000000000" pitchFamily="2" charset="-78"/>
              </a:rPr>
              <a:t>سرفصل های دوره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555668"/>
            <a:ext cx="10363200" cy="4464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1-چند سئوال اساسی در خصوص کنکور و انتخاب رشته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2-آشنایی با واژه ها و اصطلاحات کنکور و انتخاب رشته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3-آشنایی با واژها و اصطلاحات سازمان سنجش و وزارت علوم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4-روش های متمرکز و متمرکز با شرایط خاص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5-بومی گزینی در کنکور و تاثیر آن در انتخاب رشته</a:t>
            </a:r>
          </a:p>
          <a:p>
            <a:pPr>
              <a:lnSpc>
                <a:spcPct val="150000"/>
              </a:lnSpc>
            </a:pP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3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5400" b="1" dirty="0">
                <a:solidFill>
                  <a:srgbClr val="C00000"/>
                </a:solidFill>
                <a:latin typeface="Perpetua"/>
                <a:cs typeface="B Zar" panose="00000400000000000000" pitchFamily="2" charset="-78"/>
              </a:rPr>
              <a:t>سرفصل های دوره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02328" y="1543792"/>
            <a:ext cx="10363200" cy="50113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Clr>
                <a:srgbClr val="D34817"/>
              </a:buClr>
            </a:pP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6-سهیمه </a:t>
            </a:r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ها در کنکور</a:t>
            </a:r>
          </a:p>
          <a:p>
            <a:pPr lvl="0">
              <a:buClr>
                <a:srgbClr val="D34817"/>
              </a:buClr>
            </a:pP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7-توجه </a:t>
            </a:r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به زیرگروه ها</a:t>
            </a:r>
          </a:p>
          <a:p>
            <a:pPr lvl="0">
              <a:buClr>
                <a:srgbClr val="D34817"/>
              </a:buClr>
            </a:pP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8-اشتباهات </a:t>
            </a:r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رایج داوطلبان در انتخاب </a:t>
            </a: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رشته</a:t>
            </a:r>
          </a:p>
          <a:p>
            <a:pPr lvl="0">
              <a:buClr>
                <a:srgbClr val="D34817"/>
              </a:buClr>
            </a:pP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9-الگوهای چهارگانه انتخاب رشته توسط داوطلبان</a:t>
            </a:r>
          </a:p>
          <a:p>
            <a:pPr lvl="0">
              <a:buClr>
                <a:srgbClr val="D34817"/>
              </a:buClr>
            </a:pP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10-عوامل </a:t>
            </a:r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موثر بر انتخاب رشته</a:t>
            </a:r>
          </a:p>
          <a:p>
            <a:r>
              <a:rPr lang="fa-IR" sz="4000" b="1" dirty="0" smtClean="0">
                <a:cs typeface="B Zar" panose="00000400000000000000" pitchFamily="2" charset="-78"/>
              </a:rPr>
              <a:t>11-فرایند هفت مرحله ای انتخاب رشته</a:t>
            </a:r>
            <a:endParaRPr lang="en-US" sz="4000" b="1" dirty="0" smtClean="0">
              <a:cs typeface="B Zar" panose="00000400000000000000" pitchFamily="2" charset="-78"/>
            </a:endParaRPr>
          </a:p>
          <a:p>
            <a:r>
              <a:rPr lang="fa-IR" sz="4000" b="1" dirty="0" smtClean="0">
                <a:cs typeface="B Zar" panose="00000400000000000000" pitchFamily="2" charset="-78"/>
              </a:rPr>
              <a:t>12-فرایند انتخاب رشته حضوری و غیر حضوری</a:t>
            </a:r>
            <a:endParaRPr lang="en-US" sz="4000" b="1" dirty="0" smtClean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1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6287" y="3200400"/>
            <a:ext cx="10249467" cy="16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قبل از مطالعه اسلاید</a:t>
            </a:r>
            <a:r>
              <a:rPr lang="en-US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ها به سئوالات مطرح شده خوب فکر کنید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>
                <a:cs typeface="B Zar" panose="00000400000000000000" pitchFamily="2" charset="-78"/>
              </a:rPr>
              <a:t>1-چند سئوال اساسی </a:t>
            </a:r>
            <a:endParaRPr lang="en-US" sz="5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83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5586</TotalTime>
  <Words>1032</Words>
  <Application>Microsoft Office PowerPoint</Application>
  <PresentationFormat>Custom</PresentationFormat>
  <Paragraphs>142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2  Nazanin</vt:lpstr>
      <vt:lpstr>B Zar</vt:lpstr>
      <vt:lpstr>Open Sans ExtraBold</vt:lpstr>
      <vt:lpstr>B Badr</vt:lpstr>
      <vt:lpstr>Roboto</vt:lpstr>
      <vt:lpstr>Wingdings 2</vt:lpstr>
      <vt:lpstr>Times New Roman</vt:lpstr>
      <vt:lpstr>Perpetua</vt:lpstr>
      <vt:lpstr>Franklin Gothic Book</vt:lpstr>
      <vt:lpstr>B Traffic</vt:lpstr>
      <vt:lpstr>Calibri</vt:lpstr>
      <vt:lpstr>iransans</vt:lpstr>
      <vt:lpstr>B Nazanin</vt:lpstr>
      <vt:lpstr>Equity</vt:lpstr>
      <vt:lpstr>انتخاب رشته کنکور سراسری  </vt:lpstr>
      <vt:lpstr>PowerPoint Presentation</vt:lpstr>
      <vt:lpstr>مقدمه</vt:lpstr>
      <vt:lpstr>مقدمه</vt:lpstr>
      <vt:lpstr>مقدمه</vt:lpstr>
      <vt:lpstr>سرفصل های دوره</vt:lpstr>
      <vt:lpstr>سرفصل های دوره</vt:lpstr>
      <vt:lpstr>سرفصل های دوره</vt:lpstr>
      <vt:lpstr>1-چند سئوال اساسی </vt:lpstr>
      <vt:lpstr>چند سئوال اساسی </vt:lpstr>
      <vt:lpstr>چند سئوال اساسی </vt:lpstr>
      <vt:lpstr>چند سئوال اساسی </vt:lpstr>
      <vt:lpstr>چند سئوال اساسی </vt:lpstr>
      <vt:lpstr>چند سئوال اساسی </vt:lpstr>
      <vt:lpstr>چند سئوال اساسی </vt:lpstr>
      <vt:lpstr>چند سئوال اساسی </vt:lpstr>
      <vt:lpstr>چند سئوال اساسی </vt:lpstr>
      <vt:lpstr>2-آشنایی با  واژه ها و اصطلاحات کنکور و انتخاب رشته</vt:lpstr>
      <vt:lpstr>کنکور</vt:lpstr>
      <vt:lpstr>تفاوت کنکور با آزمون های مدرسه</vt:lpstr>
      <vt:lpstr>1-نوع آزمون</vt:lpstr>
      <vt:lpstr>2-شرایط قبولی</vt:lpstr>
      <vt:lpstr>2-ادامه -شرایط قبولی</vt:lpstr>
      <vt:lpstr>3-نوع سئوالات</vt:lpstr>
      <vt:lpstr>3-نوع سئوالات</vt:lpstr>
      <vt:lpstr>3-نوع سئوالات</vt:lpstr>
      <vt:lpstr>انتخاب رشته   انتخاب آینده</vt:lpstr>
      <vt:lpstr>انتخاب رشته تصمیم گیری برای آینده شغلی و تحصیلی است </vt:lpstr>
      <vt:lpstr>سهمیه مناطق </vt:lpstr>
      <vt:lpstr>منطقه یک </vt:lpstr>
      <vt:lpstr>اولویت های سه گانه را از کجا پیدا کنیم</vt:lpstr>
      <vt:lpstr>جهت دانلود کامل این فایل و فایل های مشابه مراجعه شود به 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foadhanzal</dc:creator>
  <cp:lastModifiedBy>09018868042</cp:lastModifiedBy>
  <cp:revision>321</cp:revision>
  <dcterms:created xsi:type="dcterms:W3CDTF">2013-11-01T18:45:41Z</dcterms:created>
  <dcterms:modified xsi:type="dcterms:W3CDTF">2022-07-30T14:13:27Z</dcterms:modified>
</cp:coreProperties>
</file>