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8" r:id="rId2"/>
    <p:sldId id="609" r:id="rId3"/>
    <p:sldId id="857" r:id="rId4"/>
    <p:sldId id="858" r:id="rId5"/>
    <p:sldId id="859" r:id="rId6"/>
    <p:sldId id="870" r:id="rId7"/>
    <p:sldId id="880" r:id="rId8"/>
    <p:sldId id="871" r:id="rId9"/>
    <p:sldId id="869" r:id="rId10"/>
    <p:sldId id="901" r:id="rId11"/>
    <p:sldId id="904" r:id="rId12"/>
    <p:sldId id="905" r:id="rId13"/>
    <p:sldId id="902" r:id="rId14"/>
    <p:sldId id="903" r:id="rId15"/>
    <p:sldId id="923" r:id="rId16"/>
    <p:sldId id="922" r:id="rId17"/>
    <p:sldId id="9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609"/>
            <p14:sldId id="857"/>
            <p14:sldId id="858"/>
            <p14:sldId id="859"/>
            <p14:sldId id="870"/>
            <p14:sldId id="880"/>
            <p14:sldId id="871"/>
            <p14:sldId id="869"/>
            <p14:sldId id="901"/>
            <p14:sldId id="904"/>
            <p14:sldId id="905"/>
            <p14:sldId id="902"/>
            <p14:sldId id="903"/>
            <p14:sldId id="923"/>
            <p14:sldId id="922"/>
            <p14:sldId id="9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  <p:cmAuthor id="2" name="ERC" initials="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386" autoAdjust="0"/>
  </p:normalViewPr>
  <p:slideViewPr>
    <p:cSldViewPr snapToGrid="0">
      <p:cViewPr>
        <p:scale>
          <a:sx n="66" d="100"/>
          <a:sy n="66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7/16/2023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="" xmlns:a16="http://schemas.microsoft.com/office/drawing/2014/main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موسسه آنامیس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مهرجنوب</a:t>
            </a:r>
            <a:r>
              <a:rPr lang="en-US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هرمزان</a:t>
            </a:r>
            <a:endParaRPr lang="en-US" sz="3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18570" y="1259557"/>
            <a:ext cx="8354860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موفقیت در مصاحبه استخدامی آموزش و پرورش</a:t>
            </a:r>
            <a:endParaRPr lang="en-US" sz="36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4930" y="2718887"/>
            <a:ext cx="5774499" cy="839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آموزگاری و استثنایی</a:t>
            </a:r>
            <a:endParaRPr lang="en-US" sz="36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76842" y="4128163"/>
            <a:ext cx="2567836" cy="7578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تیر ماه 1402</a:t>
            </a:r>
            <a:endParaRPr lang="en-US" sz="32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-به جزییات توجه کنید</a:t>
            </a:r>
            <a:r>
              <a:rPr lang="en-US" altLang="en-US" sz="3200" b="1" dirty="0" smtClean="0">
                <a:latin typeface="Cambria"/>
                <a:cs typeface="B Zar" panose="00000400000000000000" pitchFamily="2" charset="-78"/>
              </a:rPr>
              <a:t> /</a:t>
            </a: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در کلیات همه مثل هستیم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-به چهره و چشمان مصاحبه گرها</a:t>
            </a:r>
            <a:r>
              <a:rPr lang="en-US" altLang="en-US" sz="3200" b="1" dirty="0" smtClean="0">
                <a:latin typeface="Cambria"/>
                <a:cs typeface="B Zar" panose="00000400000000000000" pitchFamily="2" charset="-78"/>
              </a:rPr>
              <a:t> </a:t>
            </a: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 نگاه کنید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-با دستان خود بازی نکنید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-حرکات اضافی نداشته باشی</a:t>
            </a:r>
            <a:r>
              <a:rPr lang="en-US" altLang="en-US" sz="3200" b="1" dirty="0" smtClean="0">
                <a:latin typeface="Cambria"/>
                <a:cs typeface="B Zar" panose="00000400000000000000" pitchFamily="2" charset="-78"/>
              </a:rPr>
              <a:t>/</a:t>
            </a: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حرکت ناگهانی دست/جابجایی سریع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در صورت استفاده از تابلو(وایت برد)به مصاحبه گران و ارزیابان پشت نکنید</a:t>
            </a:r>
            <a:endParaRPr lang="fa-IR" altLang="en-US" sz="32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3-مراقب رفتار خود هنگام پاسخگویی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6" y="1823183"/>
            <a:ext cx="31908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3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ct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solidFill>
                  <a:srgbClr val="C00000"/>
                </a:solidFill>
                <a:latin typeface="Cambria"/>
                <a:cs typeface="B Zar" panose="00000400000000000000" pitchFamily="2" charset="-78"/>
              </a:rPr>
              <a:t>خودتان را معرفی کنید و نقاط قوت و ضعف خود را بیان کنید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solidFill>
                  <a:srgbClr val="0070C0"/>
                </a:solidFill>
                <a:latin typeface="Cambria"/>
                <a:cs typeface="B Zar" panose="00000400000000000000" pitchFamily="2" charset="-78"/>
              </a:rPr>
              <a:t>-</a:t>
            </a: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حدود دو دقیقه نام و نام خانوادگی/ والدین و اعضای خانواده/محل تولد، محل تحصیل و رشته تحصیلی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-نقاط قوت را ابتدا بگویید و روی نقاط مثبت خود راکه با شغل معلمی ارتباط دارید بیان کنید:</a:t>
            </a:r>
            <a:endParaRPr lang="fa-IR" altLang="en-US" sz="2800" b="1" dirty="0">
              <a:latin typeface="Cambria"/>
              <a:cs typeface="B Zar" panose="00000400000000000000" pitchFamily="2" charset="-78"/>
            </a:endParaRP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solidFill>
                  <a:srgbClr val="C00000"/>
                </a:solidFill>
                <a:latin typeface="Cambria"/>
                <a:cs typeface="B Zar" panose="00000400000000000000" pitchFamily="2" charset="-78"/>
              </a:rPr>
              <a:t>صبوری/اهل مطالعه/منظم/شکرگذار و سپاسگذار/دوست داشتن انسان ها و بخصوص کار با کودکان/شنونده /بیان کننده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4- معرفی خود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76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4400" b="1" dirty="0" smtClean="0">
                <a:solidFill>
                  <a:srgbClr val="0070C0"/>
                </a:solidFill>
                <a:latin typeface="Cambria"/>
                <a:cs typeface="B Zar" panose="00000400000000000000" pitchFamily="2" charset="-78"/>
              </a:rPr>
              <a:t>نقاط ضعف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solidFill>
                  <a:srgbClr val="C00000"/>
                </a:solidFill>
                <a:latin typeface="Cambria"/>
                <a:cs typeface="B Zar" panose="00000400000000000000" pitchFamily="2" charset="-78"/>
              </a:rPr>
              <a:t>-هنگام بیان نقاط ضعف خود روی نقاط ضعفی تمرکز کنید که در واقع از یک </a:t>
            </a:r>
            <a:r>
              <a:rPr lang="fa-IR" altLang="en-US" sz="3200" b="1" dirty="0" smtClean="0">
                <a:solidFill>
                  <a:srgbClr val="FF0000"/>
                </a:solidFill>
                <a:latin typeface="Cambria"/>
                <a:cs typeface="B Zar" panose="00000400000000000000" pitchFamily="2" charset="-78"/>
              </a:rPr>
              <a:t>جهت  می تواند نقاط قوت شما باشه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-برخی وقت ها خیلی مهربانم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-خیلی دلسوزی می کنم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-خیلی به نظم حساسیت دارم</a:t>
            </a:r>
            <a:endParaRPr lang="fa-IR" altLang="en-US" sz="32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4- معرفی خود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14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ct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solidFill>
                  <a:srgbClr val="C00000"/>
                </a:solidFill>
                <a:latin typeface="Cambria"/>
                <a:cs typeface="B Zar" panose="00000400000000000000" pitchFamily="2" charset="-78"/>
              </a:rPr>
              <a:t>چرا شغل معلمی را انتخاب نمودید؟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چرا می خواهید معلم بشوید؟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پاسخ علاقه دارم خیلی کلیشه ای  است، بنابر این فقط به بیان علاقه داشتن اکتفا نکنید، بلکه مصداق بیاورید. مثلا: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«وقتی کتاب شهامت تدریس را خواندم ، عاشق ................»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«وقتی همراه مادر معللم برای اولین بار رفتم مدرسه و شور و شوق دانش آموزان را دیدم..... </a:t>
            </a:r>
            <a:endParaRPr lang="fa-IR" altLang="en-US" sz="28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5-آمادگی پاسخ به سئوالات دلیل انتخاب شغل معلمی داشته ز باشید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555999"/>
            <a:ext cx="2298700" cy="151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4400" b="1" dirty="0" smtClean="0">
                <a:solidFill>
                  <a:srgbClr val="C00000"/>
                </a:solidFill>
                <a:latin typeface="Cambria"/>
                <a:cs typeface="B Zar" panose="00000400000000000000" pitchFamily="2" charset="-78"/>
              </a:rPr>
              <a:t>«چند مورد از روش های تدریس را نام ببرید»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4400" b="1" dirty="0" smtClean="0">
                <a:solidFill>
                  <a:srgbClr val="C00000"/>
                </a:solidFill>
                <a:latin typeface="Cambria"/>
                <a:cs typeface="B Zar" panose="00000400000000000000" pitchFamily="2" charset="-78"/>
              </a:rPr>
              <a:t>-</a:t>
            </a:r>
            <a:r>
              <a:rPr lang="fa-IR" altLang="en-US" sz="3600" b="1" dirty="0" smtClean="0">
                <a:latin typeface="Cambria"/>
                <a:cs typeface="B Zar" panose="00000400000000000000" pitchFamily="2" charset="-78"/>
              </a:rPr>
              <a:t>روش پرسش و پاسخ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 smtClean="0">
                <a:latin typeface="Cambria"/>
                <a:cs typeface="B Zar" panose="00000400000000000000" pitchFamily="2" charset="-78"/>
              </a:rPr>
              <a:t>-روش نمایشی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 smtClean="0">
                <a:latin typeface="Cambria"/>
                <a:cs typeface="B Zar" panose="00000400000000000000" pitchFamily="2" charset="-78"/>
              </a:rPr>
              <a:t>-روش ایفای نقش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 smtClean="0">
                <a:latin typeface="Cambria"/>
                <a:cs typeface="B Zar" panose="00000400000000000000" pitchFamily="2" charset="-78"/>
              </a:rPr>
              <a:t>-روش اکتشافی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 smtClean="0">
                <a:latin typeface="Cambria"/>
                <a:cs typeface="B Zar" panose="00000400000000000000" pitchFamily="2" charset="-78"/>
              </a:rPr>
              <a:t>-روش سقراطی</a:t>
            </a:r>
            <a:endParaRPr lang="fa-IR" altLang="en-US" sz="36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6-آمادگی پاسخ به سئوال روش تدریس داشته باشید 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2636838"/>
            <a:ext cx="4354285" cy="239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9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endParaRPr lang="fa-IR" altLang="en-US" sz="5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0179" y="243726"/>
            <a:ext cx="8354860" cy="87935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روش های نوین تدریس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0" y="1916572"/>
            <a:ext cx="7881256" cy="346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endParaRPr lang="fa-IR" altLang="en-US" sz="5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0179" y="243726"/>
            <a:ext cx="8354860" cy="87935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روش های تدریس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9" y="2009963"/>
            <a:ext cx="3920191" cy="309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43" y="1823183"/>
            <a:ext cx="5660571" cy="359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چند مورد از آخرین کتاب هایی که مطالعه کرده اید را نام ببرید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کتاب هایی را بیان کنید که ارتباط با شغل معلمی باشد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-عنوان کتاب/نویسنده/انتشارات/تصویر صفحه جلد رو و پشت/تعداد فصل ها/تعداد صفحات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-شهامت تدریس اثر جی پارکر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-روش تدریس پیشرفته اثر شراره حبیبی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-روش های تدریس اثربخش اثر اصلاحی 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2800" b="1" dirty="0" smtClean="0">
                <a:latin typeface="Cambria"/>
                <a:cs typeface="B Zar" panose="00000400000000000000" pitchFamily="2" charset="-78"/>
              </a:rPr>
              <a:t>و همکاران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endParaRPr lang="fa-IR" altLang="en-US" sz="3200" b="1" dirty="0" smtClean="0">
              <a:latin typeface="Cambria"/>
              <a:cs typeface="B Zar" panose="00000400000000000000" pitchFamily="2" charset="-78"/>
            </a:endParaRP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endParaRPr lang="fa-IR" altLang="en-US" sz="32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7- آمادگی پاسخ به سئوال خواندن کتاب را داشته باشید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8" y="3432175"/>
            <a:ext cx="137118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32" y="3447368"/>
            <a:ext cx="1438656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44" y="3447369"/>
            <a:ext cx="154388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3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معرفی مدرس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1191449"/>
            <a:ext cx="11348581" cy="47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0171" y="1505946"/>
            <a:ext cx="10000343" cy="14570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محورهای چهارگانه مصاحبه استخدامی</a:t>
            </a:r>
            <a:endParaRPr lang="en-US" sz="4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33084" y="3700389"/>
            <a:ext cx="8354860" cy="11272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کانون ارزیابی</a:t>
            </a:r>
            <a:endParaRPr lang="en-US" sz="4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2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  <a:buFont typeface="Wingdings 2" pitchFamily="18" charset="2"/>
              <a:buChar char=""/>
            </a:pPr>
            <a:endParaRPr lang="fa-IR" altLang="en-US" sz="32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محورهای چهارگانه مصاحبه 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استخدامی جدید آموزش و پرورش کانون ارزیابی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45806" y="1316840"/>
            <a:ext cx="8354860" cy="7504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محور اول: پرسش و پاسخ (مصاحبه رو در رو)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20179" y="2429893"/>
            <a:ext cx="8354860" cy="87935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محور دوم:سناریوی ایفای نقش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36268" y="3775844"/>
            <a:ext cx="8354860" cy="83347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محور سوم:سناریوی بحث گروهی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7979" y="5065485"/>
            <a:ext cx="7897107" cy="7692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محور چهارم:سناریو ی تدریس نمادین و طرح نویسی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52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endParaRPr lang="fa-IR" altLang="en-US" sz="32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محور اول: پرسش و پاسخ (مصاحبه رو در رو)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00725" y="2598057"/>
            <a:ext cx="8968875" cy="12356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محور اول: پرسش و پاسخ (مصاحبه رو در رو)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52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4000" b="1" dirty="0">
                <a:solidFill>
                  <a:srgbClr val="C00000"/>
                </a:solidFill>
                <a:latin typeface="Cambria"/>
                <a:cs typeface="B Zar" panose="00000400000000000000" pitchFamily="2" charset="-78"/>
              </a:rPr>
              <a:t>چرا معلمی؟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>
                <a:solidFill>
                  <a:schemeClr val="tx2"/>
                </a:solidFill>
                <a:latin typeface="Cambria"/>
                <a:cs typeface="B Zar" panose="00000400000000000000" pitchFamily="2" charset="-78"/>
              </a:rPr>
              <a:t>                  </a:t>
            </a:r>
            <a:r>
              <a:rPr lang="fa-IR" altLang="en-US" sz="3600" b="1" dirty="0">
                <a:solidFill>
                  <a:srgbClr val="00B050"/>
                </a:solidFill>
                <a:latin typeface="Cambria"/>
                <a:cs typeface="B Zar" panose="00000400000000000000" pitchFamily="2" charset="-78"/>
              </a:rPr>
              <a:t>چرا تدریس؟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>
                <a:solidFill>
                  <a:schemeClr val="tx2"/>
                </a:solidFill>
                <a:latin typeface="Cambria"/>
                <a:cs typeface="B Zar" panose="00000400000000000000" pitchFamily="2" charset="-78"/>
              </a:rPr>
              <a:t>                                         </a:t>
            </a:r>
            <a:r>
              <a:rPr lang="fa-IR" altLang="en-US" sz="3600" b="1" dirty="0">
                <a:solidFill>
                  <a:srgbClr val="002060"/>
                </a:solidFill>
                <a:latin typeface="Cambria"/>
                <a:cs typeface="B Zar" panose="00000400000000000000" pitchFamily="2" charset="-78"/>
              </a:rPr>
              <a:t>چگونه معلمی؟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>
                <a:solidFill>
                  <a:schemeClr val="tx2"/>
                </a:solidFill>
                <a:latin typeface="Cambria"/>
                <a:cs typeface="B Zar" panose="00000400000000000000" pitchFamily="2" charset="-78"/>
              </a:rPr>
              <a:t>                                                                     </a:t>
            </a:r>
            <a:r>
              <a:rPr lang="fa-IR" altLang="en-US" sz="3600" b="1" dirty="0">
                <a:solidFill>
                  <a:srgbClr val="FF0000"/>
                </a:solidFill>
                <a:latin typeface="Cambria"/>
                <a:cs typeface="B Zar" panose="00000400000000000000" pitchFamily="2" charset="-78"/>
              </a:rPr>
              <a:t>چگونه تدریس؟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 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59" y="1651000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8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61172" y="1418567"/>
            <a:ext cx="11683652" cy="485624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 smtClean="0">
                <a:solidFill>
                  <a:srgbClr val="002060"/>
                </a:solidFill>
                <a:latin typeface="Cambria"/>
                <a:cs typeface="B Zar" panose="00000400000000000000" pitchFamily="2" charset="-78"/>
              </a:rPr>
              <a:t>1- لباس مناسب و آراسته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 smtClean="0">
                <a:solidFill>
                  <a:srgbClr val="002060"/>
                </a:solidFill>
                <a:latin typeface="Cambria"/>
                <a:cs typeface="B Zar" panose="00000400000000000000" pitchFamily="2" charset="-78"/>
              </a:rPr>
              <a:t>نه گشاد و نه تنگ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 smtClean="0">
                <a:solidFill>
                  <a:srgbClr val="002060"/>
                </a:solidFill>
                <a:latin typeface="Cambria"/>
                <a:cs typeface="B Zar" panose="00000400000000000000" pitchFamily="2" charset="-78"/>
              </a:rPr>
              <a:t>تمیز و مرتب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600" b="1" dirty="0" smtClean="0">
                <a:solidFill>
                  <a:srgbClr val="002060"/>
                </a:solidFill>
                <a:latin typeface="Cambria"/>
                <a:cs typeface="B Zar" panose="00000400000000000000" pitchFamily="2" charset="-78"/>
              </a:rPr>
              <a:t>زیاد رنگی نباشد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endParaRPr lang="fa-IR" altLang="en-US" sz="3600" b="1" dirty="0">
              <a:solidFill>
                <a:schemeClr val="accent1"/>
              </a:solidFill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" y="6200384"/>
            <a:ext cx="11707063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1-لباس و ظاهر آراسته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84698"/>
            <a:ext cx="3498850" cy="432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2" y="2438400"/>
            <a:ext cx="3541485" cy="259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اگر مقنعه یا لباس تان زیاد رنگی باشد و از شما سئوال شود برای توجیه آن به </a:t>
            </a:r>
            <a:r>
              <a:rPr lang="fa-IR" altLang="en-US" sz="3200" b="1" dirty="0" smtClean="0">
                <a:solidFill>
                  <a:srgbClr val="FF0000"/>
                </a:solidFill>
                <a:latin typeface="Cambria"/>
                <a:cs typeface="B Zar" panose="00000400000000000000" pitchFamily="2" charset="-78"/>
              </a:rPr>
              <a:t>نظریه بلوم </a:t>
            </a: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و جنبه عاطف</a:t>
            </a:r>
            <a:r>
              <a:rPr lang="fa-IR" altLang="en-US" sz="3200" b="1" dirty="0" smtClean="0">
                <a:solidFill>
                  <a:srgbClr val="FF0000"/>
                </a:solidFill>
                <a:latin typeface="Cambria"/>
                <a:cs typeface="B Zar" panose="00000400000000000000" pitchFamily="2" charset="-78"/>
              </a:rPr>
              <a:t>ی بودن </a:t>
            </a: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آن اشاره کنید</a:t>
            </a:r>
          </a:p>
          <a:p>
            <a:pPr lvl="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 کودکان رنگ های شاد را دوست دارند و من بخاطر آن ها از این رنگ در لباسم استفاده کردم</a:t>
            </a:r>
            <a:endParaRPr lang="fa-IR" altLang="en-US" sz="3200" b="1" dirty="0">
              <a:latin typeface="Cambr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1-لباس و ظاهر آراسته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6" y="4131810"/>
            <a:ext cx="3590811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79" y="4131810"/>
            <a:ext cx="33518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8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8"/>
            <a:ext cx="11683652" cy="528450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457200" lvl="0" indent="-4572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  <a:buFontTx/>
              <a:buChar char="-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-حداقل 30 دقیقه زودتر از زمان تعیین شده در محل مصاحبه باشید</a:t>
            </a:r>
          </a:p>
          <a:p>
            <a:pPr marL="457200" lvl="0" indent="-4572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  <a:buFontTx/>
              <a:buChar char="-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-هنگام ورود با لب</a:t>
            </a:r>
            <a:r>
              <a:rPr lang="fa-IR" altLang="en-US" sz="3200" b="1" dirty="0" smtClean="0">
                <a:solidFill>
                  <a:srgbClr val="FF0000"/>
                </a:solidFill>
                <a:latin typeface="Cambria"/>
                <a:cs typeface="B Zar" panose="00000400000000000000" pitchFamily="2" charset="-78"/>
              </a:rPr>
              <a:t>خند</a:t>
            </a: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 </a:t>
            </a:r>
            <a:r>
              <a:rPr lang="fa-IR" altLang="en-US" sz="3200" b="1" dirty="0" smtClean="0">
                <a:solidFill>
                  <a:srgbClr val="FF0000"/>
                </a:solidFill>
                <a:latin typeface="Cambria"/>
                <a:cs typeface="B Zar" panose="00000400000000000000" pitchFamily="2" charset="-78"/>
              </a:rPr>
              <a:t>ملایم(در حد تبسم) </a:t>
            </a: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داشته باشید</a:t>
            </a:r>
          </a:p>
          <a:p>
            <a:pPr marL="457200" lvl="0" indent="-4572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  <a:buFontTx/>
              <a:buChar char="-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-احوال پرسی گرم و کوتاه(سلام و روزتون بخیر، خدا قوت)، تا احساس کنند اعتماد بنفس دارید</a:t>
            </a:r>
          </a:p>
          <a:p>
            <a:pPr marL="457200" lvl="0" indent="-4572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  <a:buFontTx/>
              <a:buChar char="-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-چند لحظه مکث تا شما را دعوت به نشستن کنند</a:t>
            </a:r>
          </a:p>
          <a:p>
            <a:pPr marL="457200" lvl="0" indent="-4572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  <a:buFontTx/>
              <a:buChar char="-"/>
            </a:pPr>
            <a:r>
              <a:rPr lang="fa-IR" altLang="en-US" sz="3200" b="1" dirty="0" smtClean="0">
                <a:latin typeface="Cambria"/>
                <a:cs typeface="B Zar" panose="00000400000000000000" pitchFamily="2" charset="-78"/>
              </a:rPr>
              <a:t>-اگر راهنمایی نشدید به صندلی خالی اشاره کنید و بگویید اجازه هست؟</a:t>
            </a:r>
          </a:p>
          <a:p>
            <a:pPr marL="457200" lvl="0" indent="-4572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  <a:buFontTx/>
              <a:buChar char="-"/>
            </a:pPr>
            <a:endParaRPr lang="fa-IR" altLang="en-US" sz="2800" b="1" dirty="0" smtClean="0">
              <a:latin typeface="Cambria"/>
              <a:cs typeface="B Zar" panose="00000400000000000000" pitchFamily="2" charset="-78"/>
            </a:endParaRPr>
          </a:p>
          <a:p>
            <a:pPr marL="457200" lvl="0" indent="-4572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77AB1"/>
              </a:buClr>
              <a:buSzPct val="50000"/>
              <a:buFontTx/>
              <a:buChar char="-"/>
            </a:pPr>
            <a:r>
              <a:rPr lang="fa-IR" altLang="en-US" sz="2800" b="1" dirty="0">
                <a:latin typeface="Cambria"/>
                <a:cs typeface="B Zar" panose="00000400000000000000" pitchFamily="2" charset="-78"/>
              </a:rPr>
              <a:t>-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016085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 هنگام ورود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8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18955</TotalTime>
  <Words>670</Words>
  <Application>Microsoft Office PowerPoint</Application>
  <PresentationFormat>Custom</PresentationFormat>
  <Paragraphs>109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6198</cp:revision>
  <dcterms:created xsi:type="dcterms:W3CDTF">2020-10-27T13:35:18Z</dcterms:created>
  <dcterms:modified xsi:type="dcterms:W3CDTF">2023-07-16T09:52:52Z</dcterms:modified>
</cp:coreProperties>
</file>